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2" r:id="rId5"/>
    <p:sldId id="417" r:id="rId6"/>
    <p:sldId id="260" r:id="rId7"/>
    <p:sldId id="418" r:id="rId8"/>
    <p:sldId id="419" r:id="rId9"/>
    <p:sldId id="437" r:id="rId10"/>
    <p:sldId id="430" r:id="rId11"/>
    <p:sldId id="427" r:id="rId12"/>
    <p:sldId id="434" r:id="rId13"/>
    <p:sldId id="435" r:id="rId14"/>
    <p:sldId id="422" r:id="rId15"/>
    <p:sldId id="431" r:id="rId16"/>
    <p:sldId id="423" r:id="rId17"/>
    <p:sldId id="424" r:id="rId18"/>
    <p:sldId id="425" r:id="rId19"/>
    <p:sldId id="436" r:id="rId20"/>
    <p:sldId id="438" r:id="rId21"/>
    <p:sldId id="4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68349" autoAdjust="0"/>
  </p:normalViewPr>
  <p:slideViewPr>
    <p:cSldViewPr snapToGrid="0">
      <p:cViewPr varScale="1">
        <p:scale>
          <a:sx n="77" d="100"/>
          <a:sy n="77" d="100"/>
        </p:scale>
        <p:origin x="111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0DD0E-75B8-4FA7-A301-D6D809962937}"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1CF8F-AEB8-49D0-B7FF-63BF6F1EF7EE}" type="slidenum">
              <a:rPr lang="en-GB" smtClean="0"/>
              <a:t>‹#›</a:t>
            </a:fld>
            <a:endParaRPr lang="en-GB"/>
          </a:p>
        </p:txBody>
      </p:sp>
    </p:spTree>
    <p:extLst>
      <p:ext uri="{BB962C8B-B14F-4D97-AF65-F5344CB8AC3E}">
        <p14:creationId xmlns:p14="http://schemas.microsoft.com/office/powerpoint/2010/main" val="2538087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rrc.group.cam.ac.uk/sites/default/files/media/narrative_cv_faq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Add any speakers/facilitators names, as appropriate </a:t>
            </a:r>
            <a:endParaRPr lang="en-US" dirty="0"/>
          </a:p>
          <a:p>
            <a:pPr marL="171450" indent="-171450">
              <a:buFont typeface="Arial"/>
              <a:buChar char="•"/>
            </a:pPr>
            <a:r>
              <a:rPr lang="en-US" dirty="0">
                <a:ea typeface="Calibri"/>
                <a:cs typeface="Calibri"/>
              </a:rPr>
              <a:t>You can change the theme/add logos, but please keep in the attribution notice.</a:t>
            </a:r>
          </a:p>
          <a:p>
            <a:pPr marL="171450" indent="-171450">
              <a:buFont typeface="Arial"/>
              <a:buChar char="•"/>
            </a:pPr>
            <a:r>
              <a:rPr lang="en-US" dirty="0">
                <a:ea typeface="Calibri"/>
                <a:cs typeface="Calibri"/>
              </a:rPr>
              <a:t>These slides accompany the briefing session facilitator guide document to support delivery of this briefing session.</a:t>
            </a:r>
          </a:p>
          <a:p>
            <a:endParaRPr lang="en-GB" dirty="0"/>
          </a:p>
          <a:p>
            <a:r>
              <a:rPr lang="en-GB" dirty="0"/>
              <a:t>What is a Narrative CV? A CV format that provides a structured written description of a researcher’s contribution and achievements reflecting a broad range of relevant skills and experience. They are relatively new and unlike traditional academic CV they allow a candidate to tell their story HOW they have had an impact on the field and the wider skills and experience gained. Think of it as a blend between CV and personal statement designed to allow individuals to explain HOW their contributions have impacted the field and their career trajectory.</a:t>
            </a:r>
          </a:p>
          <a:p>
            <a:r>
              <a:rPr lang="en-GB" dirty="0"/>
              <a:t>This type of CV is gaining in popularity across the sector, many funders are now asking for them</a:t>
            </a:r>
          </a:p>
          <a:p>
            <a:endParaRPr lang="en-GB" dirty="0">
              <a:sym typeface="Wingdings" panose="05000000000000000000" pitchFamily="2" charset="2"/>
            </a:endParaRPr>
          </a:p>
          <a:p>
            <a:r>
              <a:rPr lang="en-GB" dirty="0">
                <a:sym typeface="Wingdings" panose="05000000000000000000" pitchFamily="2" charset="2"/>
              </a:rPr>
              <a:t>Think of a NCV as a cross between a personal statement and traditional CV.</a:t>
            </a:r>
          </a:p>
          <a:p>
            <a:r>
              <a:rPr lang="en-GB" dirty="0">
                <a:sym typeface="Wingdings" panose="05000000000000000000" pitchFamily="2" charset="2"/>
              </a:rPr>
              <a:t>Make sure the experiences and strengths that you describe clearly support and align with your research plans and demonstrate your ability to carry them out.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B9020-5D78-4280-AFEB-0B7F448A0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59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D1CF8F-AEB8-49D0-B7FF-63BF6F1EF7EE}" type="slidenum">
              <a:rPr lang="en-GB" smtClean="0"/>
              <a:t>11</a:t>
            </a:fld>
            <a:endParaRPr lang="en-GB"/>
          </a:p>
        </p:txBody>
      </p:sp>
    </p:spTree>
    <p:extLst>
      <p:ext uri="{BB962C8B-B14F-4D97-AF65-F5344CB8AC3E}">
        <p14:creationId xmlns:p14="http://schemas.microsoft.com/office/powerpoint/2010/main" val="48962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Advice:</a:t>
            </a:r>
          </a:p>
          <a:p>
            <a:r>
              <a:rPr lang="en-GB" dirty="0"/>
              <a:t>Module 1 takes a focus on you and your immediate research</a:t>
            </a:r>
          </a:p>
          <a:p>
            <a:r>
              <a:rPr lang="en-GB" dirty="0"/>
              <a:t>Advice on sentence structure from the Oxford Guide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5FC8-FC49-483B-AF1B-91E946AAD7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71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 a team player &amp; a nice colleague to work with?</a:t>
            </a:r>
          </a:p>
          <a:p>
            <a:endParaRPr lang="en-GB" dirty="0"/>
          </a:p>
          <a:p>
            <a:r>
              <a:rPr lang="en-US" b="1" u="sng" dirty="0"/>
              <a:t>Context</a:t>
            </a:r>
            <a:r>
              <a:rPr lang="en-US" b="1" dirty="0">
                <a:solidFill>
                  <a:srgbClr val="001D35"/>
                </a:solidFill>
              </a:rPr>
              <a:t>:</a:t>
            </a:r>
            <a:r>
              <a:rPr lang="en-US" dirty="0">
                <a:solidFill>
                  <a:srgbClr val="001D35"/>
                </a:solidFill>
              </a:rPr>
              <a:t> </a:t>
            </a:r>
            <a:endParaRPr lang="en-US" dirty="0"/>
          </a:p>
          <a:p>
            <a:r>
              <a:rPr lang="en-US" dirty="0">
                <a:solidFill>
                  <a:srgbClr val="001D35"/>
                </a:solidFill>
              </a:rPr>
              <a:t>Begin by setting the scene. Explain the situation or challenge you were facing.</a:t>
            </a:r>
            <a:endParaRPr lang="en-US" dirty="0"/>
          </a:p>
          <a:p>
            <a:pPr marL="342900" lvl="1" indent="-342900">
              <a:buChar char="•"/>
            </a:pPr>
            <a:r>
              <a:rPr lang="en-US" dirty="0">
                <a:solidFill>
                  <a:srgbClr val="001D35"/>
                </a:solidFill>
              </a:rPr>
              <a:t>Example: "In my previous role as team lead, we were experiencing a significant drop in motivation of team members leading to missed deadlines and slow progress on outcomes."</a:t>
            </a:r>
            <a:endParaRPr lang="en-US" dirty="0"/>
          </a:p>
          <a:p>
            <a:r>
              <a:rPr lang="en-US" b="1" u="sng" dirty="0"/>
              <a:t>Action</a:t>
            </a:r>
            <a:r>
              <a:rPr lang="en-US" b="1" dirty="0">
                <a:solidFill>
                  <a:srgbClr val="001D35"/>
                </a:solidFill>
              </a:rPr>
              <a:t>:</a:t>
            </a:r>
            <a:r>
              <a:rPr lang="en-US" dirty="0">
                <a:solidFill>
                  <a:srgbClr val="001D35"/>
                </a:solidFill>
              </a:rPr>
              <a:t> </a:t>
            </a:r>
            <a:endParaRPr lang="en-US" dirty="0">
              <a:ea typeface="Calibri" panose="020F0502020204030204"/>
              <a:cs typeface="Calibri" panose="020F0502020204030204"/>
            </a:endParaRPr>
          </a:p>
          <a:p>
            <a:r>
              <a:rPr lang="en-US" dirty="0">
                <a:solidFill>
                  <a:srgbClr val="001D35"/>
                </a:solidFill>
              </a:rPr>
              <a:t>Clearly describe the specific actions you personally took to address the situation.</a:t>
            </a:r>
            <a:endParaRPr lang="en-US" dirty="0"/>
          </a:p>
          <a:p>
            <a:pPr marL="342900" lvl="1" indent="-342900">
              <a:buChar char="•"/>
            </a:pPr>
            <a:r>
              <a:rPr lang="en-US" dirty="0">
                <a:solidFill>
                  <a:srgbClr val="001D35"/>
                </a:solidFill>
              </a:rPr>
              <a:t>Example: "I took the time in team meetings to re-connect with our shared vision, goals and values, and introduced 1:1 coaching conversations with individuals to support goal setting."</a:t>
            </a:r>
            <a:endParaRPr lang="en-US" dirty="0"/>
          </a:p>
          <a:p>
            <a:r>
              <a:rPr lang="en-US" b="1" u="sng" dirty="0"/>
              <a:t>Result</a:t>
            </a:r>
            <a:r>
              <a:rPr lang="en-US" b="1" dirty="0">
                <a:solidFill>
                  <a:srgbClr val="001D35"/>
                </a:solidFill>
              </a:rPr>
              <a:t>:</a:t>
            </a:r>
            <a:r>
              <a:rPr lang="en-US" dirty="0">
                <a:solidFill>
                  <a:srgbClr val="001D35"/>
                </a:solidFill>
              </a:rPr>
              <a:t> </a:t>
            </a:r>
            <a:endParaRPr lang="en-US" dirty="0">
              <a:ea typeface="Calibri" panose="020F0502020204030204"/>
              <a:cs typeface="Calibri" panose="020F0502020204030204"/>
            </a:endParaRPr>
          </a:p>
          <a:p>
            <a:r>
              <a:rPr lang="en-US" dirty="0">
                <a:solidFill>
                  <a:srgbClr val="001D35"/>
                </a:solidFill>
              </a:rPr>
              <a:t>Share the outcome of your actions. Quantify the results whenever possible and provide evidence to support your claims.</a:t>
            </a:r>
            <a:endParaRPr lang="en-US" dirty="0"/>
          </a:p>
          <a:p>
            <a:pPr marL="342900" lvl="1" indent="-342900">
              <a:buChar char="•"/>
            </a:pPr>
            <a:r>
              <a:rPr lang="en-US" dirty="0">
                <a:solidFill>
                  <a:srgbClr val="001D35"/>
                </a:solidFill>
              </a:rPr>
              <a:t>Example: "As a result, the team motivation visibly improved and project goals were reached within agreed timelines, and key outputs of the project were back on track"</a:t>
            </a:r>
            <a:endParaRPr lang="en-US" dirty="0"/>
          </a:p>
          <a:p>
            <a:endParaRPr lang="en-GB" dirty="0"/>
          </a:p>
        </p:txBody>
      </p:sp>
      <p:sp>
        <p:nvSpPr>
          <p:cNvPr id="4" name="Slide Number Placeholder 3"/>
          <p:cNvSpPr>
            <a:spLocks noGrp="1"/>
          </p:cNvSpPr>
          <p:nvPr>
            <p:ph type="sldNum" sz="quarter" idx="5"/>
          </p:nvPr>
        </p:nvSpPr>
        <p:spPr/>
        <p:txBody>
          <a:bodyPr/>
          <a:lstStyle/>
          <a:p>
            <a:fld id="{1ED1CF8F-AEB8-49D0-B7FF-63BF6F1EF7EE}" type="slidenum">
              <a:rPr lang="en-GB" smtClean="0"/>
              <a:t>13</a:t>
            </a:fld>
            <a:endParaRPr lang="en-GB"/>
          </a:p>
        </p:txBody>
      </p:sp>
    </p:spTree>
    <p:extLst>
      <p:ext uri="{BB962C8B-B14F-4D97-AF65-F5344CB8AC3E}">
        <p14:creationId xmlns:p14="http://schemas.microsoft.com/office/powerpoint/2010/main" val="156081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D1CF8F-AEB8-49D0-B7FF-63BF6F1EF7EE}" type="slidenum">
              <a:rPr lang="en-GB" smtClean="0"/>
              <a:t>14</a:t>
            </a:fld>
            <a:endParaRPr lang="en-GB"/>
          </a:p>
        </p:txBody>
      </p:sp>
    </p:spTree>
    <p:extLst>
      <p:ext uri="{BB962C8B-B14F-4D97-AF65-F5344CB8AC3E}">
        <p14:creationId xmlns:p14="http://schemas.microsoft.com/office/powerpoint/2010/main" val="54173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How have you exploited your research? E.g. Public outreach</a:t>
            </a:r>
            <a:endParaRPr lang="en-GB" dirty="0">
              <a:ea typeface="Calibri" panose="020F0502020204030204"/>
              <a:cs typeface="Calibri" panose="020F0502020204030204"/>
            </a:endParaRPr>
          </a:p>
          <a:p>
            <a:pPr marL="171450" indent="-171450">
              <a:buFont typeface="Arial"/>
              <a:buChar char="•"/>
            </a:pPr>
            <a:r>
              <a:rPr lang="en-GB" dirty="0"/>
              <a:t>Current partnerships and how they</a:t>
            </a:r>
            <a:r>
              <a:rPr lang="en-GB" baseline="0" dirty="0"/>
              <a:t> have been successful</a:t>
            </a:r>
            <a:endParaRPr lang="en-GB" dirty="0">
              <a:ea typeface="Calibri" panose="020F0502020204030204"/>
              <a:cs typeface="Calibri" panose="020F0502020204030204"/>
            </a:endParaRPr>
          </a:p>
          <a:p>
            <a:endParaRPr lang="en-GB" dirty="0"/>
          </a:p>
          <a:p>
            <a:r>
              <a:rPr lang="en-GB" dirty="0"/>
              <a:t>Some funders have removed these last 2 modules for ECR’s as they don’t believe that you will have enough experience to answer these properly. It’s ok to find it harder to provide examples for these.</a:t>
            </a:r>
          </a:p>
          <a:p>
            <a:endParaRPr lang="en-GB" dirty="0"/>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1ED1CF8F-AEB8-49D0-B7FF-63BF6F1EF7EE}" type="slidenum">
              <a:rPr lang="en-GB" smtClean="0"/>
              <a:t>15</a:t>
            </a:fld>
            <a:endParaRPr lang="en-GB"/>
          </a:p>
        </p:txBody>
      </p:sp>
    </p:spTree>
    <p:extLst>
      <p:ext uri="{BB962C8B-B14F-4D97-AF65-F5344CB8AC3E}">
        <p14:creationId xmlns:p14="http://schemas.microsoft.com/office/powerpoint/2010/main" val="156947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Team NCVs – not much guidance available on these. Consider asking senior colleagues and those involved in reviewing of Narrative CVs for feedback.</a:t>
            </a:r>
          </a:p>
          <a:p>
            <a:pPr marL="171450" indent="-171450">
              <a:buFont typeface="Arial" panose="020B0604020202020204" pitchFamily="34" charset="0"/>
              <a:buChar char="•"/>
            </a:pPr>
            <a:r>
              <a:rPr lang="en-GB" dirty="0"/>
              <a:t>The suggestions above are suggested ways to approach the document from academics that have already submitted a team NCV to funding calls</a:t>
            </a:r>
          </a:p>
          <a:p>
            <a:pPr marL="171450" indent="-171450">
              <a:buFont typeface="Arial" panose="020B0604020202020204" pitchFamily="34" charset="0"/>
              <a:buChar char="•"/>
            </a:pPr>
            <a:r>
              <a:rPr lang="en-GB" dirty="0"/>
              <a:t>All members of the team needed to be represented regardless of seniority.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5FC8-FC49-483B-AF1B-91E946AAD7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39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Allow at least 10 min for Q+A about what evidence or examples might go into each module. These discussions can take a while if a lot of resistance or very new idea to audience.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1CF8F-AEB8-49D0-B7FF-63BF6F1EF7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30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Narrative CV can also support your own career planning – helps you to identify your areas for development (Benchmarking), and is a worthwhile personal development exercise to undertake other than just for funding</a:t>
            </a:r>
          </a:p>
          <a:p>
            <a:endParaRPr lang="en-GB" dirty="0"/>
          </a:p>
          <a:p>
            <a:r>
              <a:rPr lang="en-GB" dirty="0">
                <a:ea typeface="Calibri"/>
                <a:cs typeface="Calibri"/>
              </a:rPr>
              <a:t>Add any that are relevant internally to your department</a:t>
            </a:r>
          </a:p>
          <a:p>
            <a:r>
              <a:rPr lang="en-GB" dirty="0">
                <a:hlinkClick r:id="rId3"/>
              </a:rPr>
              <a:t>Narrative CV FAQs</a:t>
            </a:r>
            <a:r>
              <a:rPr lang="en-GB" dirty="0"/>
              <a:t> - is useful for facilitators to answer any questions</a:t>
            </a:r>
            <a:endParaRPr lang="en-GB" dirty="0">
              <a:ea typeface="Calibri"/>
              <a:cs typeface="Calibri"/>
            </a:endParaRPr>
          </a:p>
          <a:p>
            <a:r>
              <a:rPr lang="en-GB" dirty="0"/>
              <a:t>https://prosper.liverpool.ac.uk/manager-of-researchers-resources/the-pi-network/using-narrative-cvs-to-support-you-and-your-teams-career-development/ Prosper Portal session with useful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1CF8F-AEB8-49D0-B7FF-63BF6F1EF7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28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005FC8-FC49-483B-AF1B-91E946AAD72C}" type="slidenum">
              <a:rPr lang="en-GB" smtClean="0"/>
              <a:t>2</a:t>
            </a:fld>
            <a:endParaRPr lang="en-GB"/>
          </a:p>
        </p:txBody>
      </p:sp>
    </p:spTree>
    <p:extLst>
      <p:ext uri="{BB962C8B-B14F-4D97-AF65-F5344CB8AC3E}">
        <p14:creationId xmlns:p14="http://schemas.microsoft.com/office/powerpoint/2010/main" val="418554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Can be useful to gauge audience experience at this point.</a:t>
            </a:r>
            <a:endParaRPr lang="en-US" dirty="0">
              <a:ea typeface="Calibri" panose="020F0502020204030204"/>
              <a:cs typeface="Calibri" panose="020F0502020204030204"/>
            </a:endParaRPr>
          </a:p>
          <a:p>
            <a:pPr marL="171450" indent="-171450">
              <a:buFont typeface="Arial"/>
              <a:buChar char="•"/>
            </a:pPr>
            <a:r>
              <a:rPr lang="en-GB" dirty="0"/>
              <a:t>Ask, What do you know about NCVs? Hands up or online poll.</a:t>
            </a:r>
            <a:endParaRPr lang="en-GB" dirty="0">
              <a:ea typeface="Calibri" panose="020F0502020204030204"/>
              <a:cs typeface="Calibri" panose="020F0502020204030204"/>
            </a:endParaRPr>
          </a:p>
          <a:p>
            <a:pPr marL="628650" lvl="1" indent="-171450">
              <a:buFont typeface="Courier New"/>
              <a:buChar char="o"/>
            </a:pPr>
            <a:r>
              <a:rPr lang="en-GB" dirty="0"/>
              <a:t>Confident/lots</a:t>
            </a:r>
            <a:endParaRPr lang="en-GB" dirty="0">
              <a:ea typeface="Calibri" panose="020F0502020204030204"/>
              <a:cs typeface="Calibri" panose="020F0502020204030204"/>
            </a:endParaRPr>
          </a:p>
          <a:p>
            <a:pPr marL="628650" lvl="1" indent="-171450">
              <a:buFont typeface="Courier New"/>
              <a:buChar char="o"/>
            </a:pPr>
            <a:r>
              <a:rPr lang="en-GB" dirty="0"/>
              <a:t>Know a little</a:t>
            </a:r>
            <a:endParaRPr lang="en-GB" dirty="0">
              <a:ea typeface="Calibri" panose="020F0502020204030204"/>
              <a:cs typeface="Calibri" panose="020F0502020204030204"/>
            </a:endParaRPr>
          </a:p>
          <a:p>
            <a:pPr marL="628650" lvl="1" indent="-171450">
              <a:buFont typeface="Courier New"/>
              <a:buChar char="o"/>
            </a:pPr>
            <a:r>
              <a:rPr lang="en-GB" dirty="0"/>
              <a:t>Not much</a:t>
            </a:r>
            <a:endParaRPr lang="en-GB" dirty="0">
              <a:ea typeface="Calibri" panose="020F0502020204030204"/>
              <a:cs typeface="Calibri" panose="020F0502020204030204"/>
              <a:sym typeface="Wingdings" panose="05000000000000000000" pitchFamily="2" charset="2"/>
            </a:endParaRPr>
          </a:p>
          <a:p>
            <a:endParaRPr lang="en-GB" dirty="0">
              <a:ea typeface="Calibri" panose="020F0502020204030204"/>
              <a:cs typeface="Calibri" panose="020F0502020204030204"/>
              <a:sym typeface="Wingdings" panose="05000000000000000000" pitchFamily="2" charset="2"/>
            </a:endParaRPr>
          </a:p>
          <a:p>
            <a:pPr marL="171450" indent="-171450">
              <a:buFont typeface="Arial"/>
              <a:buChar char="•"/>
            </a:pPr>
            <a:r>
              <a:rPr lang="en-GB" dirty="0"/>
              <a:t>Introduce that the Narrative CV is designed to give individuals a chance to explain HOW their wider contributions to research, teams, society and innovation fall under four main areas/modules, broadening how we assess research and what activities are included in assessments.</a:t>
            </a:r>
            <a:endParaRPr lang="en-GB" dirty="0">
              <a:ea typeface="Calibri" panose="020F0502020204030204"/>
              <a:cs typeface="Calibri" panose="020F0502020204030204"/>
            </a:endParaRPr>
          </a:p>
          <a:p>
            <a:pPr marL="0" indent="0">
              <a:buFont typeface="Wingdings" panose="05000000000000000000" pitchFamily="2" charset="2"/>
              <a:buNone/>
            </a:pPr>
            <a:endParaRPr lang="en-GB" dirty="0"/>
          </a:p>
          <a:p>
            <a:pPr marL="0" indent="0">
              <a:buFont typeface="Wingdings" panose="05000000000000000000" pitchFamily="2" charset="2"/>
              <a:buNone/>
            </a:pPr>
            <a:r>
              <a:rPr lang="en-GB" dirty="0"/>
              <a:t>Ask questions to gain a sense of how much participants know and how comfortable they are with the topic.</a:t>
            </a:r>
          </a:p>
          <a:p>
            <a:pPr marL="0"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2D005FC8-FC49-483B-AF1B-91E946AAD72C}" type="slidenum">
              <a:rPr lang="en-GB" smtClean="0"/>
              <a:t>3</a:t>
            </a:fld>
            <a:endParaRPr lang="en-GB"/>
          </a:p>
        </p:txBody>
      </p:sp>
    </p:spTree>
    <p:extLst>
      <p:ext uri="{BB962C8B-B14F-4D97-AF65-F5344CB8AC3E}">
        <p14:creationId xmlns:p14="http://schemas.microsoft.com/office/powerpoint/2010/main" val="12212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Narrative CVs were first introduced by the Royal Society in 2018/19 (approx.), The Resume for Researchers https://royalsociety.org/news-resources/projects/research-culture/tools-for-support/resume-for-researchers/ </a:t>
            </a:r>
          </a:p>
          <a:p>
            <a:endParaRPr lang="en-GB" dirty="0">
              <a:latin typeface="+mn-lt"/>
            </a:endParaRPr>
          </a:p>
          <a:p>
            <a:r>
              <a:rPr lang="en-GB" dirty="0">
                <a:latin typeface="+mn-lt"/>
              </a:rPr>
              <a:t>UKRI then created the Resume for Research &amp; Innovation, which is loosely based on the structure provided by the Royal Society. “</a:t>
            </a:r>
            <a:r>
              <a:rPr lang="en-GB" b="0" i="0" dirty="0">
                <a:solidFill>
                  <a:srgbClr val="505050"/>
                </a:solidFill>
                <a:effectLst/>
                <a:latin typeface="+mn-lt"/>
              </a:rPr>
              <a:t>The Résumé for Research and Innovation (R4RI) is a flexible narrative CV template. It’s designed to help you, or your team, evidence a wider range of skills and experience than a traditional academic CV when applying for UKRI funding opportunities.”</a:t>
            </a:r>
            <a:r>
              <a:rPr lang="en-GB" dirty="0">
                <a:latin typeface="+mn-lt"/>
              </a:rPr>
              <a:t> For more information see https://www.ukri.org/apply-for-funding/develop-your-application/resume-for-research-and-innovation-r4ri-guidance/ </a:t>
            </a:r>
          </a:p>
          <a:p>
            <a:endParaRPr lang="en-GB" dirty="0">
              <a:latin typeface="+mn-lt"/>
            </a:endParaRPr>
          </a:p>
          <a:p>
            <a:r>
              <a:rPr lang="en-GB" dirty="0">
                <a:latin typeface="+mn-lt"/>
              </a:rPr>
              <a:t>Other funding bodies and countries are using them, which shows their growing prevalence across the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5FC8-FC49-483B-AF1B-91E946AAD7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39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these points</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5FC8-FC49-483B-AF1B-91E946AAD7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29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 think of it as an onion with different layers – starting with you at the core, the 4 modules are following the direction/flow of the ripple. Your Spheres of influence!</a:t>
            </a:r>
          </a:p>
          <a:p>
            <a:endParaRPr lang="en-GB" dirty="0"/>
          </a:p>
          <a:p>
            <a:r>
              <a:rPr lang="en-GB" dirty="0"/>
              <a:t>Turning your achievements into a NCV format (University of Leeds CAR guide):</a:t>
            </a:r>
          </a:p>
          <a:p>
            <a:r>
              <a:rPr lang="en-GB" dirty="0"/>
              <a:t>Each module include a summary sentence (that answers the Q.) then back it up with 2/3 CAR story examples. You don’t have the space for lots of short examples. Quality over Quantity! CAR is a simple writing framework and can be really useful for other formats too i.e. interviews.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5FC8-FC49-483B-AF1B-91E946AAD7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Image found on imperial’s website</a:t>
            </a:r>
            <a:endParaRPr lang="en-US" dirty="0"/>
          </a:p>
          <a:p>
            <a:pPr marL="171450" indent="-171450">
              <a:buFont typeface="Arial"/>
              <a:buChar char="•"/>
            </a:pPr>
            <a:r>
              <a:rPr lang="en-GB" dirty="0"/>
              <a:t>NCVs allows evaluation to bring in all those activities which typically sit below the water line, those things that are not always visible on traditional CVs but are essential for research</a:t>
            </a:r>
            <a:endParaRPr lang="en-GB" dirty="0">
              <a:ea typeface="Calibri" panose="020F0502020204030204"/>
              <a:cs typeface="Calibri" panose="020F0502020204030204"/>
            </a:endParaRPr>
          </a:p>
          <a:p>
            <a:pPr marL="171450" indent="-171450">
              <a:buFont typeface="Arial"/>
              <a:buChar char="•"/>
            </a:pPr>
            <a:r>
              <a:rPr lang="en-GB" dirty="0"/>
              <a:t>This avoids lists or publications/funding to be the only evaluation criteria, encourage the spectrum of contributions to be wider and try to foster diversity and inclusion</a:t>
            </a:r>
            <a:endParaRPr lang="en-GB" dirty="0">
              <a:ea typeface="Calibri" panose="020F0502020204030204"/>
              <a:cs typeface="Calibri" panose="020F0502020204030204"/>
            </a:endParaRPr>
          </a:p>
          <a:p>
            <a:pPr marL="171450" indent="-171450">
              <a:buFont typeface="Arial"/>
              <a:buChar char="•"/>
            </a:pPr>
            <a:r>
              <a:rPr lang="en-GB" dirty="0"/>
              <a:t>Resist the urge to use Metrics! (without context at least)</a:t>
            </a:r>
            <a:endParaRPr lang="en-GB" dirty="0">
              <a:ea typeface="Calibri" panose="020F0502020204030204"/>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2D005FC8-FC49-483B-AF1B-91E946AAD72C}" type="slidenum">
              <a:rPr lang="en-GB" smtClean="0"/>
              <a:t>8</a:t>
            </a:fld>
            <a:endParaRPr lang="en-GB"/>
          </a:p>
        </p:txBody>
      </p:sp>
    </p:spTree>
    <p:extLst>
      <p:ext uri="{BB962C8B-B14F-4D97-AF65-F5344CB8AC3E}">
        <p14:creationId xmlns:p14="http://schemas.microsoft.com/office/powerpoint/2010/main" val="391557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Optional Exercise</a:t>
            </a:r>
          </a:p>
          <a:p>
            <a:pPr marL="171450" indent="-171450">
              <a:buFont typeface="Arial" panose="020B0604020202020204" pitchFamily="34" charset="0"/>
              <a:buChar char="•"/>
            </a:pPr>
            <a:r>
              <a:rPr lang="en-GB" dirty="0"/>
              <a:t>5mins to complete</a:t>
            </a:r>
          </a:p>
          <a:p>
            <a:r>
              <a:rPr lang="en-GB" dirty="0"/>
              <a:t>Aim is to get participants thinking about the examples they could highlight within their own NCVs.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5FC8-FC49-483B-AF1B-91E946AAD7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89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modules again to remind participants</a:t>
            </a:r>
          </a:p>
        </p:txBody>
      </p:sp>
      <p:sp>
        <p:nvSpPr>
          <p:cNvPr id="4" name="Slide Number Placeholder 3"/>
          <p:cNvSpPr>
            <a:spLocks noGrp="1"/>
          </p:cNvSpPr>
          <p:nvPr>
            <p:ph type="sldNum" sz="quarter" idx="5"/>
          </p:nvPr>
        </p:nvSpPr>
        <p:spPr/>
        <p:txBody>
          <a:bodyPr/>
          <a:lstStyle/>
          <a:p>
            <a:fld id="{2D005FC8-FC49-483B-AF1B-91E946AAD72C}" type="slidenum">
              <a:rPr lang="en-GB" smtClean="0"/>
              <a:t>10</a:t>
            </a:fld>
            <a:endParaRPr lang="en-GB"/>
          </a:p>
        </p:txBody>
      </p:sp>
    </p:spTree>
    <p:extLst>
      <p:ext uri="{BB962C8B-B14F-4D97-AF65-F5344CB8AC3E}">
        <p14:creationId xmlns:p14="http://schemas.microsoft.com/office/powerpoint/2010/main" val="2298959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387A53-0E3E-4D5D-8895-B86771FE5BB4}"/>
              </a:ext>
            </a:extLst>
          </p:cNvPr>
          <p:cNvGrpSpPr/>
          <p:nvPr userDrawn="1"/>
        </p:nvGrpSpPr>
        <p:grpSpPr>
          <a:xfrm>
            <a:off x="0" y="0"/>
            <a:ext cx="4422216" cy="6858000"/>
            <a:chOff x="0" y="0"/>
            <a:chExt cx="2153448" cy="2976105"/>
          </a:xfrm>
        </p:grpSpPr>
        <p:sp>
          <p:nvSpPr>
            <p:cNvPr id="4" name="Freeform 3">
              <a:extLst>
                <a:ext uri="{FF2B5EF4-FFF2-40B4-BE49-F238E27FC236}">
                  <a16:creationId xmlns:a16="http://schemas.microsoft.com/office/drawing/2014/main" id="{F6E3A52E-9E96-4B06-AB35-0601B0754F03}"/>
                </a:ext>
              </a:extLst>
            </p:cNvPr>
            <p:cNvSpPr/>
            <p:nvPr/>
          </p:nvSpPr>
          <p:spPr>
            <a:xfrm>
              <a:off x="0" y="0"/>
              <a:ext cx="2153448" cy="2976105"/>
            </a:xfrm>
            <a:custGeom>
              <a:avLst/>
              <a:gdLst/>
              <a:ahLst/>
              <a:cxnLst/>
              <a:rect l="l" t="t" r="r" b="b"/>
              <a:pathLst>
                <a:path w="2153448" h="2976105">
                  <a:moveTo>
                    <a:pt x="0" y="0"/>
                  </a:moveTo>
                  <a:lnTo>
                    <a:pt x="2153448" y="0"/>
                  </a:lnTo>
                  <a:lnTo>
                    <a:pt x="2153448" y="2976105"/>
                  </a:lnTo>
                  <a:lnTo>
                    <a:pt x="0" y="2976105"/>
                  </a:lnTo>
                  <a:close/>
                </a:path>
              </a:pathLst>
            </a:custGeom>
            <a:solidFill>
              <a:srgbClr val="0094B3"/>
            </a:solidFill>
          </p:spPr>
        </p:sp>
        <p:sp>
          <p:nvSpPr>
            <p:cNvPr id="5" name="TextBox 4">
              <a:extLst>
                <a:ext uri="{FF2B5EF4-FFF2-40B4-BE49-F238E27FC236}">
                  <a16:creationId xmlns:a16="http://schemas.microsoft.com/office/drawing/2014/main" id="{5A71E9DF-D244-4861-A59E-A0DE2346F965}"/>
                </a:ext>
              </a:extLst>
            </p:cNvPr>
            <p:cNvSpPr txBox="1"/>
            <p:nvPr/>
          </p:nvSpPr>
          <p:spPr>
            <a:xfrm>
              <a:off x="0" y="-19050"/>
              <a:ext cx="2153448" cy="2995155"/>
            </a:xfrm>
            <a:prstGeom prst="rect">
              <a:avLst/>
            </a:prstGeom>
          </p:spPr>
          <p:txBody>
            <a:bodyPr lIns="50800" tIns="50800" rIns="50800" bIns="50800" rtlCol="0" anchor="ctr"/>
            <a:lstStyle/>
            <a:p>
              <a:pPr algn="ctr">
                <a:lnSpc>
                  <a:spcPts val="1906"/>
                </a:lnSpc>
              </a:pPr>
              <a:endParaRPr sz="1200"/>
            </a:p>
          </p:txBody>
        </p:sp>
      </p:grpSp>
      <p:grpSp>
        <p:nvGrpSpPr>
          <p:cNvPr id="8" name="Group 7">
            <a:extLst>
              <a:ext uri="{FF2B5EF4-FFF2-40B4-BE49-F238E27FC236}">
                <a16:creationId xmlns:a16="http://schemas.microsoft.com/office/drawing/2014/main" id="{1DDAAD72-A77D-4299-9B97-71C213BB733F}"/>
              </a:ext>
            </a:extLst>
          </p:cNvPr>
          <p:cNvGrpSpPr/>
          <p:nvPr userDrawn="1"/>
        </p:nvGrpSpPr>
        <p:grpSpPr>
          <a:xfrm>
            <a:off x="5237" y="1"/>
            <a:ext cx="12186763" cy="1204079"/>
            <a:chOff x="0" y="0"/>
            <a:chExt cx="33096448" cy="3270003"/>
          </a:xfrm>
        </p:grpSpPr>
        <p:sp>
          <p:nvSpPr>
            <p:cNvPr id="9" name="Freeform 8">
              <a:extLst>
                <a:ext uri="{FF2B5EF4-FFF2-40B4-BE49-F238E27FC236}">
                  <a16:creationId xmlns:a16="http://schemas.microsoft.com/office/drawing/2014/main" id="{B8B9725A-928C-4DE4-BEF6-D67F6D9ADD54}"/>
                </a:ext>
              </a:extLst>
            </p:cNvPr>
            <p:cNvSpPr/>
            <p:nvPr/>
          </p:nvSpPr>
          <p:spPr>
            <a:xfrm>
              <a:off x="0" y="0"/>
              <a:ext cx="33096448" cy="3270003"/>
            </a:xfrm>
            <a:custGeom>
              <a:avLst/>
              <a:gdLst/>
              <a:ahLst/>
              <a:cxnLst/>
              <a:rect l="l" t="t" r="r" b="b"/>
              <a:pathLst>
                <a:path w="33096448" h="3270003">
                  <a:moveTo>
                    <a:pt x="0" y="0"/>
                  </a:moveTo>
                  <a:lnTo>
                    <a:pt x="33096448" y="0"/>
                  </a:lnTo>
                  <a:lnTo>
                    <a:pt x="33096448" y="3270003"/>
                  </a:lnTo>
                  <a:lnTo>
                    <a:pt x="0" y="3270003"/>
                  </a:lnTo>
                  <a:close/>
                </a:path>
              </a:pathLst>
            </a:custGeom>
            <a:solidFill>
              <a:srgbClr val="333F48"/>
            </a:solidFill>
          </p:spPr>
        </p:sp>
      </p:grpSp>
      <p:sp>
        <p:nvSpPr>
          <p:cNvPr id="10" name="Freeform 9">
            <a:extLst>
              <a:ext uri="{FF2B5EF4-FFF2-40B4-BE49-F238E27FC236}">
                <a16:creationId xmlns:a16="http://schemas.microsoft.com/office/drawing/2014/main" id="{1EB5D465-96BB-460D-818B-BF318CD24005}"/>
              </a:ext>
            </a:extLst>
          </p:cNvPr>
          <p:cNvSpPr/>
          <p:nvPr userDrawn="1"/>
        </p:nvSpPr>
        <p:spPr>
          <a:xfrm>
            <a:off x="464165" y="323344"/>
            <a:ext cx="3027151" cy="724913"/>
          </a:xfrm>
          <a:custGeom>
            <a:avLst/>
            <a:gdLst/>
            <a:ahLst/>
            <a:cxnLst/>
            <a:rect l="l" t="t" r="r" b="b"/>
            <a:pathLst>
              <a:path w="4540726" h="1087370">
                <a:moveTo>
                  <a:pt x="0" y="0"/>
                </a:moveTo>
                <a:lnTo>
                  <a:pt x="4540727" y="0"/>
                </a:lnTo>
                <a:lnTo>
                  <a:pt x="4540727" y="1087370"/>
                </a:lnTo>
                <a:lnTo>
                  <a:pt x="0" y="1087370"/>
                </a:lnTo>
                <a:lnTo>
                  <a:pt x="0" y="0"/>
                </a:lnTo>
                <a:close/>
              </a:path>
            </a:pathLst>
          </a:custGeom>
          <a:blipFill>
            <a:blip r:embed="rId2"/>
            <a:stretch>
              <a:fillRect t="-110" b="-110"/>
            </a:stretch>
          </a:blipFill>
        </p:spPr>
      </p:sp>
      <p:sp>
        <p:nvSpPr>
          <p:cNvPr id="11" name="Freeform 10">
            <a:extLst>
              <a:ext uri="{FF2B5EF4-FFF2-40B4-BE49-F238E27FC236}">
                <a16:creationId xmlns:a16="http://schemas.microsoft.com/office/drawing/2014/main" id="{222DAC37-4479-46DC-BB03-12B59D5EB6BF}"/>
              </a:ext>
            </a:extLst>
          </p:cNvPr>
          <p:cNvSpPr/>
          <p:nvPr userDrawn="1"/>
        </p:nvSpPr>
        <p:spPr>
          <a:xfrm>
            <a:off x="464165" y="4339842"/>
            <a:ext cx="3426192" cy="1299877"/>
          </a:xfrm>
          <a:custGeom>
            <a:avLst/>
            <a:gdLst/>
            <a:ahLst/>
            <a:cxnLst/>
            <a:rect l="l" t="t" r="r" b="b"/>
            <a:pathLst>
              <a:path w="5139288" h="1949815">
                <a:moveTo>
                  <a:pt x="0" y="0"/>
                </a:moveTo>
                <a:lnTo>
                  <a:pt x="5139289" y="0"/>
                </a:lnTo>
                <a:lnTo>
                  <a:pt x="5139289" y="1949814"/>
                </a:lnTo>
                <a:lnTo>
                  <a:pt x="0" y="1949814"/>
                </a:lnTo>
                <a:lnTo>
                  <a:pt x="0" y="0"/>
                </a:lnTo>
                <a:close/>
              </a:path>
            </a:pathLst>
          </a:custGeom>
          <a:blipFill>
            <a:blip r:embed="rId3"/>
            <a:stretch>
              <a:fillRect/>
            </a:stretch>
          </a:blipFill>
        </p:spPr>
      </p:sp>
      <p:sp>
        <p:nvSpPr>
          <p:cNvPr id="14" name="Title 13">
            <a:extLst>
              <a:ext uri="{FF2B5EF4-FFF2-40B4-BE49-F238E27FC236}">
                <a16:creationId xmlns:a16="http://schemas.microsoft.com/office/drawing/2014/main" id="{B56B8865-587A-4037-A175-1CCDD11FED8F}"/>
              </a:ext>
            </a:extLst>
          </p:cNvPr>
          <p:cNvSpPr>
            <a:spLocks noGrp="1"/>
          </p:cNvSpPr>
          <p:nvPr>
            <p:ph type="title"/>
          </p:nvPr>
        </p:nvSpPr>
        <p:spPr>
          <a:xfrm>
            <a:off x="4826000" y="4559376"/>
            <a:ext cx="7170800" cy="860808"/>
          </a:xfrm>
          <a:prstGeom prst="rect">
            <a:avLst/>
          </a:prstGeom>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2280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4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DBDC-ECF5-4ECD-B131-3D78BC958229}"/>
              </a:ext>
            </a:extLst>
          </p:cNvPr>
          <p:cNvSpPr>
            <a:spLocks noGrp="1"/>
          </p:cNvSpPr>
          <p:nvPr>
            <p:ph type="title"/>
          </p:nvPr>
        </p:nvSpPr>
        <p:spPr>
          <a:xfrm>
            <a:off x="838200" y="365126"/>
            <a:ext cx="10515600" cy="132609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8364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C75EB566-9046-49B4-B917-F96F99FD220C}"/>
              </a:ext>
            </a:extLst>
          </p:cNvPr>
          <p:cNvSpPr/>
          <p:nvPr userDrawn="1"/>
        </p:nvSpPr>
        <p:spPr>
          <a:xfrm>
            <a:off x="10881417" y="5169930"/>
            <a:ext cx="1310584" cy="1688071"/>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2">
              <a:extLst>
                <a:ext uri="{96DAC541-7B7A-43D3-8B79-37D633B846F1}">
                  <asvg:svgBlip xmlns:asvg="http://schemas.microsoft.com/office/drawing/2016/SVG/main" r:embed="rId3"/>
                </a:ext>
              </a:extLst>
            </a:blip>
            <a:stretch>
              <a:fillRect r="-109497" b="-44314"/>
            </a:stretch>
          </a:blipFill>
        </p:spPr>
      </p:sp>
      <p:sp>
        <p:nvSpPr>
          <p:cNvPr id="6" name="Freeform 4">
            <a:extLst>
              <a:ext uri="{FF2B5EF4-FFF2-40B4-BE49-F238E27FC236}">
                <a16:creationId xmlns:a16="http://schemas.microsoft.com/office/drawing/2014/main" id="{D124805C-84CA-4847-B21D-F8C7D86D2760}"/>
              </a:ext>
            </a:extLst>
          </p:cNvPr>
          <p:cNvSpPr/>
          <p:nvPr userDrawn="1"/>
        </p:nvSpPr>
        <p:spPr>
          <a:xfrm flipH="1" flipV="1">
            <a:off x="-1" y="-1"/>
            <a:ext cx="1372814" cy="1903861"/>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2">
              <a:extLst>
                <a:ext uri="{96DAC541-7B7A-43D3-8B79-37D633B846F1}">
                  <asvg:svgBlip xmlns:asvg="http://schemas.microsoft.com/office/drawing/2016/SVG/main" r:embed="rId3"/>
                </a:ext>
              </a:extLst>
            </a:blip>
            <a:stretch>
              <a:fillRect t="-1" r="-100000" b="-27956"/>
            </a:stretch>
          </a:blipFill>
        </p:spPr>
      </p:sp>
      <p:sp>
        <p:nvSpPr>
          <p:cNvPr id="2" name="Title 1">
            <a:extLst>
              <a:ext uri="{FF2B5EF4-FFF2-40B4-BE49-F238E27FC236}">
                <a16:creationId xmlns:a16="http://schemas.microsoft.com/office/drawing/2014/main" id="{A5C3D861-3D59-4698-9D1D-E7434876952F}"/>
              </a:ext>
            </a:extLst>
          </p:cNvPr>
          <p:cNvSpPr>
            <a:spLocks noGrp="1"/>
          </p:cNvSpPr>
          <p:nvPr>
            <p:ph type="title"/>
          </p:nvPr>
        </p:nvSpPr>
        <p:spPr>
          <a:xfrm>
            <a:off x="838200" y="365126"/>
            <a:ext cx="10515600" cy="1326091"/>
          </a:xfrm>
          <a:prstGeom prst="rect">
            <a:avLst/>
          </a:prstGeo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5DC7CAFA-2A5D-46AE-8DAB-C15CEC1CE3A9}"/>
              </a:ext>
            </a:extLst>
          </p:cNvPr>
          <p:cNvSpPr>
            <a:spLocks noGrp="1"/>
          </p:cNvSpPr>
          <p:nvPr>
            <p:ph type="body" sz="quarter" idx="10"/>
          </p:nvPr>
        </p:nvSpPr>
        <p:spPr>
          <a:xfrm>
            <a:off x="1168401" y="2057400"/>
            <a:ext cx="9713383"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142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65E7-962A-4D48-9A80-764AB52E0296}"/>
              </a:ext>
            </a:extLst>
          </p:cNvPr>
          <p:cNvSpPr>
            <a:spLocks noGrp="1"/>
          </p:cNvSpPr>
          <p:nvPr>
            <p:ph type="title"/>
          </p:nvPr>
        </p:nvSpPr>
        <p:spPr>
          <a:xfrm>
            <a:off x="838200" y="365126"/>
            <a:ext cx="10515600" cy="1326091"/>
          </a:xfrm>
          <a:prstGeom prst="rect">
            <a:avLst/>
          </a:prstGeo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5228DDC1-185B-408B-9402-154C4C487F31}"/>
              </a:ext>
            </a:extLst>
          </p:cNvPr>
          <p:cNvSpPr>
            <a:spLocks noGrp="1"/>
          </p:cNvSpPr>
          <p:nvPr>
            <p:ph type="body" sz="quarter" idx="10"/>
          </p:nvPr>
        </p:nvSpPr>
        <p:spPr>
          <a:xfrm>
            <a:off x="914400" y="2260601"/>
            <a:ext cx="10515600" cy="4232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205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AA209D44-2012-4AE8-BC2A-4A63F8F79783}"/>
              </a:ext>
            </a:extLst>
          </p:cNvPr>
          <p:cNvSpPr/>
          <p:nvPr userDrawn="1"/>
        </p:nvSpPr>
        <p:spPr>
          <a:xfrm rot="-10800000">
            <a:off x="0" y="0"/>
            <a:ext cx="5625500" cy="1459210"/>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942C1974-EBDD-4417-8C02-96A3963980A1}"/>
              </a:ext>
            </a:extLst>
          </p:cNvPr>
          <p:cNvSpPr>
            <a:spLocks noGrp="1"/>
          </p:cNvSpPr>
          <p:nvPr>
            <p:ph type="title"/>
          </p:nvPr>
        </p:nvSpPr>
        <p:spPr>
          <a:xfrm>
            <a:off x="686640" y="764840"/>
            <a:ext cx="7136341" cy="694372"/>
          </a:xfrm>
          <a:prstGeom prst="rect">
            <a:avLst/>
          </a:prstGeom>
        </p:spPr>
        <p:txBody>
          <a:bodyPr/>
          <a:lstStyle/>
          <a:p>
            <a:r>
              <a:rPr lang="en-US"/>
              <a:t>Click to edit Master title style</a:t>
            </a:r>
            <a:endParaRPr lang="en-GB"/>
          </a:p>
        </p:txBody>
      </p:sp>
      <p:sp>
        <p:nvSpPr>
          <p:cNvPr id="22" name="Content Placeholder 21">
            <a:extLst>
              <a:ext uri="{FF2B5EF4-FFF2-40B4-BE49-F238E27FC236}">
                <a16:creationId xmlns:a16="http://schemas.microsoft.com/office/drawing/2014/main" id="{D6D571FC-CF71-4F0D-B8DA-4B43C49D703F}"/>
              </a:ext>
            </a:extLst>
          </p:cNvPr>
          <p:cNvSpPr>
            <a:spLocks noGrp="1"/>
          </p:cNvSpPr>
          <p:nvPr>
            <p:ph sz="quarter" idx="10"/>
          </p:nvPr>
        </p:nvSpPr>
        <p:spPr>
          <a:xfrm>
            <a:off x="686859" y="1752600"/>
            <a:ext cx="7136341" cy="4470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23">
            <a:extLst>
              <a:ext uri="{FF2B5EF4-FFF2-40B4-BE49-F238E27FC236}">
                <a16:creationId xmlns:a16="http://schemas.microsoft.com/office/drawing/2014/main" id="{1652156F-214A-4B69-B1CA-C4372D4B6D91}"/>
              </a:ext>
            </a:extLst>
          </p:cNvPr>
          <p:cNvSpPr>
            <a:spLocks noGrp="1"/>
          </p:cNvSpPr>
          <p:nvPr>
            <p:ph type="pic" sz="quarter" idx="11"/>
          </p:nvPr>
        </p:nvSpPr>
        <p:spPr>
          <a:xfrm>
            <a:off x="8287207" y="400073"/>
            <a:ext cx="3542385" cy="2895301"/>
          </a:xfrm>
          <a:prstGeom prst="rect">
            <a:avLst/>
          </a:prstGeom>
        </p:spPr>
        <p:txBody>
          <a:bodyPr/>
          <a:lstStyle/>
          <a:p>
            <a:endParaRPr lang="en-GB"/>
          </a:p>
        </p:txBody>
      </p:sp>
      <p:sp>
        <p:nvSpPr>
          <p:cNvPr id="27" name="Picture Placeholder 23">
            <a:extLst>
              <a:ext uri="{FF2B5EF4-FFF2-40B4-BE49-F238E27FC236}">
                <a16:creationId xmlns:a16="http://schemas.microsoft.com/office/drawing/2014/main" id="{FEE3F4AD-28F9-45F7-9362-BD77C6534902}"/>
              </a:ext>
            </a:extLst>
          </p:cNvPr>
          <p:cNvSpPr>
            <a:spLocks noGrp="1"/>
          </p:cNvSpPr>
          <p:nvPr>
            <p:ph type="pic" sz="quarter" idx="13"/>
          </p:nvPr>
        </p:nvSpPr>
        <p:spPr>
          <a:xfrm>
            <a:off x="8287207" y="3562626"/>
            <a:ext cx="3542385" cy="2895301"/>
          </a:xfrm>
          <a:prstGeom prst="rect">
            <a:avLst/>
          </a:prstGeom>
        </p:spPr>
        <p:txBody>
          <a:bodyPr/>
          <a:lstStyle/>
          <a:p>
            <a:endParaRPr lang="en-GB"/>
          </a:p>
        </p:txBody>
      </p:sp>
    </p:spTree>
    <p:extLst>
      <p:ext uri="{BB962C8B-B14F-4D97-AF65-F5344CB8AC3E}">
        <p14:creationId xmlns:p14="http://schemas.microsoft.com/office/powerpoint/2010/main" val="33196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114BFC-B9AB-4EC0-8C81-D9DCB9A624E8}"/>
              </a:ext>
            </a:extLst>
          </p:cNvPr>
          <p:cNvGrpSpPr/>
          <p:nvPr userDrawn="1"/>
        </p:nvGrpSpPr>
        <p:grpSpPr>
          <a:xfrm>
            <a:off x="0" y="0"/>
            <a:ext cx="1028700" cy="6858000"/>
            <a:chOff x="0" y="0"/>
            <a:chExt cx="812800" cy="2976105"/>
          </a:xfrm>
        </p:grpSpPr>
        <p:sp>
          <p:nvSpPr>
            <p:cNvPr id="4" name="Freeform 3">
              <a:extLst>
                <a:ext uri="{FF2B5EF4-FFF2-40B4-BE49-F238E27FC236}">
                  <a16:creationId xmlns:a16="http://schemas.microsoft.com/office/drawing/2014/main" id="{B6DAE59E-8F0B-4146-94F7-05EB700E2C5B}"/>
                </a:ext>
              </a:extLst>
            </p:cNvPr>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0094B3"/>
            </a:solidFill>
          </p:spPr>
        </p:sp>
        <p:sp>
          <p:nvSpPr>
            <p:cNvPr id="5" name="TextBox 4">
              <a:extLst>
                <a:ext uri="{FF2B5EF4-FFF2-40B4-BE49-F238E27FC236}">
                  <a16:creationId xmlns:a16="http://schemas.microsoft.com/office/drawing/2014/main" id="{0A342878-1C4C-4245-B3BA-F5AFD9675755}"/>
                </a:ext>
              </a:extLst>
            </p:cNvPr>
            <p:cNvSpPr txBox="1"/>
            <p:nvPr/>
          </p:nvSpPr>
          <p:spPr>
            <a:xfrm>
              <a:off x="0" y="-19050"/>
              <a:ext cx="812800" cy="2995155"/>
            </a:xfrm>
            <a:prstGeom prst="rect">
              <a:avLst/>
            </a:prstGeom>
          </p:spPr>
          <p:txBody>
            <a:bodyPr lIns="50800" tIns="50800" rIns="50800" bIns="50800" rtlCol="0" anchor="ctr"/>
            <a:lstStyle/>
            <a:p>
              <a:pPr algn="ctr">
                <a:lnSpc>
                  <a:spcPts val="1906"/>
                </a:lnSpc>
              </a:pPr>
              <a:endParaRPr sz="1200"/>
            </a:p>
          </p:txBody>
        </p:sp>
      </p:grpSp>
      <p:sp>
        <p:nvSpPr>
          <p:cNvPr id="9" name="Freeform 8">
            <a:extLst>
              <a:ext uri="{FF2B5EF4-FFF2-40B4-BE49-F238E27FC236}">
                <a16:creationId xmlns:a16="http://schemas.microsoft.com/office/drawing/2014/main" id="{AA455C8F-68C3-494E-80D9-7CD7E5926554}"/>
              </a:ext>
            </a:extLst>
          </p:cNvPr>
          <p:cNvSpPr/>
          <p:nvPr userDrawn="1"/>
        </p:nvSpPr>
        <p:spPr>
          <a:xfrm>
            <a:off x="10465944" y="5798542"/>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D935E2C-E2A5-4183-BB2A-D5E2355A48B0}"/>
              </a:ext>
            </a:extLst>
          </p:cNvPr>
          <p:cNvSpPr>
            <a:spLocks noGrp="1"/>
          </p:cNvSpPr>
          <p:nvPr>
            <p:ph type="title"/>
          </p:nvPr>
        </p:nvSpPr>
        <p:spPr>
          <a:xfrm>
            <a:off x="1219200" y="365126"/>
            <a:ext cx="6248400" cy="1326091"/>
          </a:xfrm>
          <a:prstGeom prst="rect">
            <a:avLst/>
          </a:prstGeom>
        </p:spPr>
        <p:txBody>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0923B20E-5499-4017-99E7-804869246582}"/>
              </a:ext>
            </a:extLst>
          </p:cNvPr>
          <p:cNvSpPr>
            <a:spLocks noGrp="1"/>
          </p:cNvSpPr>
          <p:nvPr>
            <p:ph type="body" sz="quarter" idx="10"/>
          </p:nvPr>
        </p:nvSpPr>
        <p:spPr>
          <a:xfrm>
            <a:off x="1270000" y="1854200"/>
            <a:ext cx="6069542" cy="44090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29E0ABCB-3D54-48F8-9DCC-A211861CCE91}"/>
              </a:ext>
            </a:extLst>
          </p:cNvPr>
          <p:cNvSpPr>
            <a:spLocks noGrp="1"/>
          </p:cNvSpPr>
          <p:nvPr>
            <p:ph type="pic" sz="quarter" idx="11"/>
          </p:nvPr>
        </p:nvSpPr>
        <p:spPr>
          <a:xfrm>
            <a:off x="7767470" y="860425"/>
            <a:ext cx="3834342" cy="5402792"/>
          </a:xfrm>
          <a:prstGeom prst="rect">
            <a:avLst/>
          </a:prstGeom>
        </p:spPr>
        <p:txBody>
          <a:bodyPr/>
          <a:lstStyle/>
          <a:p>
            <a:endParaRPr lang="en-GB"/>
          </a:p>
        </p:txBody>
      </p:sp>
    </p:spTree>
    <p:extLst>
      <p:ext uri="{BB962C8B-B14F-4D97-AF65-F5344CB8AC3E}">
        <p14:creationId xmlns:p14="http://schemas.microsoft.com/office/powerpoint/2010/main" val="100459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94B3"/>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3EF10CE-7EE7-4800-B672-60F4B0B48B07}"/>
              </a:ext>
            </a:extLst>
          </p:cNvPr>
          <p:cNvSpPr/>
          <p:nvPr userDrawn="1"/>
        </p:nvSpPr>
        <p:spPr>
          <a:xfrm>
            <a:off x="10881417" y="5169930"/>
            <a:ext cx="1310584" cy="1688071"/>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2">
              <a:extLst>
                <a:ext uri="{96DAC541-7B7A-43D3-8B79-37D633B846F1}">
                  <asvg:svgBlip xmlns:asvg="http://schemas.microsoft.com/office/drawing/2016/SVG/main" r:embed="rId3"/>
                </a:ext>
              </a:extLst>
            </a:blip>
            <a:stretch>
              <a:fillRect r="-109497" b="-44314"/>
            </a:stretch>
          </a:blipFill>
        </p:spPr>
      </p:sp>
      <p:sp>
        <p:nvSpPr>
          <p:cNvPr id="6" name="Freeform 5">
            <a:extLst>
              <a:ext uri="{FF2B5EF4-FFF2-40B4-BE49-F238E27FC236}">
                <a16:creationId xmlns:a16="http://schemas.microsoft.com/office/drawing/2014/main" id="{9A216FA7-3983-4215-A8B5-E3953EA17AE6}"/>
              </a:ext>
            </a:extLst>
          </p:cNvPr>
          <p:cNvSpPr/>
          <p:nvPr userDrawn="1"/>
        </p:nvSpPr>
        <p:spPr>
          <a:xfrm flipH="1" flipV="1">
            <a:off x="-1" y="-1"/>
            <a:ext cx="1372814" cy="1903861"/>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2">
              <a:extLst>
                <a:ext uri="{96DAC541-7B7A-43D3-8B79-37D633B846F1}">
                  <asvg:svgBlip xmlns:asvg="http://schemas.microsoft.com/office/drawing/2016/SVG/main" r:embed="rId3"/>
                </a:ext>
              </a:extLst>
            </a:blip>
            <a:stretch>
              <a:fillRect t="-1" r="-100000" b="-27956"/>
            </a:stretch>
          </a:blipFill>
        </p:spPr>
      </p:sp>
      <p:sp>
        <p:nvSpPr>
          <p:cNvPr id="2" name="Title 1">
            <a:extLst>
              <a:ext uri="{FF2B5EF4-FFF2-40B4-BE49-F238E27FC236}">
                <a16:creationId xmlns:a16="http://schemas.microsoft.com/office/drawing/2014/main" id="{55D502D4-2733-4E5D-BDAA-A55FD810654E}"/>
              </a:ext>
            </a:extLst>
          </p:cNvPr>
          <p:cNvSpPr>
            <a:spLocks noGrp="1"/>
          </p:cNvSpPr>
          <p:nvPr>
            <p:ph type="title"/>
          </p:nvPr>
        </p:nvSpPr>
        <p:spPr>
          <a:xfrm>
            <a:off x="838200" y="365126"/>
            <a:ext cx="10515600" cy="1326091"/>
          </a:xfrm>
          <a:prstGeom prst="rect">
            <a:avLst/>
          </a:prstGeom>
        </p:spPr>
        <p:txBody>
          <a:bodyPr/>
          <a:lstStyle>
            <a:lvl1pPr>
              <a:defRPr>
                <a:solidFill>
                  <a:srgbClr val="FEFBEA"/>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84C90ADC-85A8-43DF-AAE1-BE9B73E33D56}"/>
              </a:ext>
            </a:extLst>
          </p:cNvPr>
          <p:cNvSpPr>
            <a:spLocks noGrp="1"/>
          </p:cNvSpPr>
          <p:nvPr>
            <p:ph type="body" sz="quarter" idx="10"/>
          </p:nvPr>
        </p:nvSpPr>
        <p:spPr>
          <a:xfrm>
            <a:off x="914400" y="1903942"/>
            <a:ext cx="10515600" cy="4319058"/>
          </a:xfrm>
          <a:prstGeom prst="rect">
            <a:avLst/>
          </a:prstGeom>
        </p:spPr>
        <p:txBody>
          <a:bodyPr/>
          <a:lstStyle>
            <a:lvl1pPr>
              <a:defRPr>
                <a:solidFill>
                  <a:srgbClr val="FEFBEA"/>
                </a:solidFill>
              </a:defRPr>
            </a:lvl1pPr>
            <a:lvl2pPr>
              <a:defRPr>
                <a:solidFill>
                  <a:srgbClr val="FEFBEA"/>
                </a:solidFill>
              </a:defRPr>
            </a:lvl2pPr>
            <a:lvl3pPr>
              <a:defRPr>
                <a:solidFill>
                  <a:srgbClr val="FEFBEA"/>
                </a:solidFill>
              </a:defRPr>
            </a:lvl3pPr>
            <a:lvl4pPr>
              <a:defRPr>
                <a:solidFill>
                  <a:srgbClr val="FEFBEA"/>
                </a:solidFill>
              </a:defRPr>
            </a:lvl4pPr>
            <a:lvl5pPr>
              <a:defRPr>
                <a:solidFill>
                  <a:srgbClr val="FEFBE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484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6EBC39-EA65-4A7C-97AA-06E07885B0D0}"/>
              </a:ext>
            </a:extLst>
          </p:cNvPr>
          <p:cNvGrpSpPr/>
          <p:nvPr userDrawn="1"/>
        </p:nvGrpSpPr>
        <p:grpSpPr>
          <a:xfrm>
            <a:off x="0" y="0"/>
            <a:ext cx="12192000" cy="2057400"/>
            <a:chOff x="0" y="0"/>
            <a:chExt cx="5016842" cy="812800"/>
          </a:xfrm>
        </p:grpSpPr>
        <p:sp>
          <p:nvSpPr>
            <p:cNvPr id="4" name="Freeform 3">
              <a:extLst>
                <a:ext uri="{FF2B5EF4-FFF2-40B4-BE49-F238E27FC236}">
                  <a16:creationId xmlns:a16="http://schemas.microsoft.com/office/drawing/2014/main" id="{20904E48-DBFE-4EF6-80BB-DF35BDBA789F}"/>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0094B3"/>
            </a:solidFill>
          </p:spPr>
        </p:sp>
        <p:sp>
          <p:nvSpPr>
            <p:cNvPr id="5" name="TextBox 4">
              <a:extLst>
                <a:ext uri="{FF2B5EF4-FFF2-40B4-BE49-F238E27FC236}">
                  <a16:creationId xmlns:a16="http://schemas.microsoft.com/office/drawing/2014/main" id="{57ACB68A-383D-4D77-8F2F-1AAB996B4000}"/>
                </a:ext>
              </a:extLst>
            </p:cNvPr>
            <p:cNvSpPr txBox="1"/>
            <p:nvPr/>
          </p:nvSpPr>
          <p:spPr>
            <a:xfrm>
              <a:off x="0" y="-19050"/>
              <a:ext cx="5016842" cy="831850"/>
            </a:xfrm>
            <a:prstGeom prst="rect">
              <a:avLst/>
            </a:prstGeom>
          </p:spPr>
          <p:txBody>
            <a:bodyPr lIns="50800" tIns="50800" rIns="50800" bIns="50800" rtlCol="0" anchor="ctr"/>
            <a:lstStyle/>
            <a:p>
              <a:pPr algn="ctr">
                <a:lnSpc>
                  <a:spcPts val="1906"/>
                </a:lnSpc>
              </a:pPr>
              <a:endParaRPr sz="1200"/>
            </a:p>
          </p:txBody>
        </p:sp>
      </p:grpSp>
      <p:sp>
        <p:nvSpPr>
          <p:cNvPr id="2" name="Title 1">
            <a:extLst>
              <a:ext uri="{FF2B5EF4-FFF2-40B4-BE49-F238E27FC236}">
                <a16:creationId xmlns:a16="http://schemas.microsoft.com/office/drawing/2014/main" id="{49FC244A-414A-4F55-9748-0A87D478A937}"/>
              </a:ext>
            </a:extLst>
          </p:cNvPr>
          <p:cNvSpPr>
            <a:spLocks noGrp="1"/>
          </p:cNvSpPr>
          <p:nvPr>
            <p:ph type="title"/>
          </p:nvPr>
        </p:nvSpPr>
        <p:spPr>
          <a:xfrm>
            <a:off x="838200" y="365126"/>
            <a:ext cx="10515600" cy="1326091"/>
          </a:xfrm>
          <a:prstGeom prst="rect">
            <a:avLst/>
          </a:prstGeom>
        </p:spPr>
        <p:txBody>
          <a:bodyPr/>
          <a:lstStyle>
            <a:lvl1pPr>
              <a:defRPr>
                <a:solidFill>
                  <a:srgbClr val="FEFBEA"/>
                </a:solidFill>
              </a:defRPr>
            </a:lvl1pPr>
          </a:lstStyle>
          <a:p>
            <a:r>
              <a:rPr lang="en-US"/>
              <a:t>Click to edit Master title style</a:t>
            </a:r>
            <a:endParaRPr lang="en-GB"/>
          </a:p>
        </p:txBody>
      </p:sp>
    </p:spTree>
    <p:extLst>
      <p:ext uri="{BB962C8B-B14F-4D97-AF65-F5344CB8AC3E}">
        <p14:creationId xmlns:p14="http://schemas.microsoft.com/office/powerpoint/2010/main" val="79880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A0049F3-B33F-4C9A-885A-CF55C867B219}"/>
              </a:ext>
            </a:extLst>
          </p:cNvPr>
          <p:cNvGrpSpPr/>
          <p:nvPr userDrawn="1"/>
        </p:nvGrpSpPr>
        <p:grpSpPr>
          <a:xfrm>
            <a:off x="0" y="-382934"/>
            <a:ext cx="4371416" cy="7240933"/>
            <a:chOff x="0" y="-19050"/>
            <a:chExt cx="2153448" cy="3045001"/>
          </a:xfrm>
        </p:grpSpPr>
        <p:sp>
          <p:nvSpPr>
            <p:cNvPr id="4" name="Freeform 5">
              <a:extLst>
                <a:ext uri="{FF2B5EF4-FFF2-40B4-BE49-F238E27FC236}">
                  <a16:creationId xmlns:a16="http://schemas.microsoft.com/office/drawing/2014/main" id="{996237D7-0D9A-4C20-9EC6-4D97A4C37842}"/>
                </a:ext>
              </a:extLst>
            </p:cNvPr>
            <p:cNvSpPr/>
            <p:nvPr/>
          </p:nvSpPr>
          <p:spPr>
            <a:xfrm>
              <a:off x="0" y="141984"/>
              <a:ext cx="2153448" cy="2883967"/>
            </a:xfrm>
            <a:custGeom>
              <a:avLst/>
              <a:gdLst/>
              <a:ahLst/>
              <a:cxnLst/>
              <a:rect l="l" t="t" r="r" b="b"/>
              <a:pathLst>
                <a:path w="2153448" h="2976105">
                  <a:moveTo>
                    <a:pt x="0" y="0"/>
                  </a:moveTo>
                  <a:lnTo>
                    <a:pt x="2153448" y="0"/>
                  </a:lnTo>
                  <a:lnTo>
                    <a:pt x="2153448" y="2976105"/>
                  </a:lnTo>
                  <a:lnTo>
                    <a:pt x="0" y="2976105"/>
                  </a:lnTo>
                  <a:close/>
                </a:path>
              </a:pathLst>
            </a:custGeom>
            <a:solidFill>
              <a:srgbClr val="0094B3"/>
            </a:solidFill>
          </p:spPr>
        </p:sp>
        <p:sp>
          <p:nvSpPr>
            <p:cNvPr id="5" name="TextBox 6">
              <a:extLst>
                <a:ext uri="{FF2B5EF4-FFF2-40B4-BE49-F238E27FC236}">
                  <a16:creationId xmlns:a16="http://schemas.microsoft.com/office/drawing/2014/main" id="{342D1E5E-DDA2-4A9C-84C9-909E7EA9C191}"/>
                </a:ext>
              </a:extLst>
            </p:cNvPr>
            <p:cNvSpPr txBox="1"/>
            <p:nvPr/>
          </p:nvSpPr>
          <p:spPr>
            <a:xfrm>
              <a:off x="0" y="-19050"/>
              <a:ext cx="2153448" cy="2995155"/>
            </a:xfrm>
            <a:prstGeom prst="rect">
              <a:avLst/>
            </a:prstGeom>
          </p:spPr>
          <p:txBody>
            <a:bodyPr lIns="50800" tIns="50800" rIns="50800" bIns="50800" rtlCol="0" anchor="ctr"/>
            <a:lstStyle/>
            <a:p>
              <a:pPr algn="ctr">
                <a:lnSpc>
                  <a:spcPts val="1906"/>
                </a:lnSpc>
              </a:pPr>
              <a:endParaRPr sz="1200"/>
            </a:p>
          </p:txBody>
        </p:sp>
      </p:grpSp>
      <p:sp>
        <p:nvSpPr>
          <p:cNvPr id="2" name="Title 1">
            <a:extLst>
              <a:ext uri="{FF2B5EF4-FFF2-40B4-BE49-F238E27FC236}">
                <a16:creationId xmlns:a16="http://schemas.microsoft.com/office/drawing/2014/main" id="{6FF12D2D-19CD-45A9-BB54-605CF321356D}"/>
              </a:ext>
            </a:extLst>
          </p:cNvPr>
          <p:cNvSpPr>
            <a:spLocks noGrp="1"/>
          </p:cNvSpPr>
          <p:nvPr>
            <p:ph type="title"/>
          </p:nvPr>
        </p:nvSpPr>
        <p:spPr>
          <a:xfrm>
            <a:off x="4622800" y="365126"/>
            <a:ext cx="6731000" cy="1326091"/>
          </a:xfrm>
          <a:prstGeom prst="rect">
            <a:avLst/>
          </a:prstGeom>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AE6F5B52-FFEB-49F7-A56D-0A8EF210E1CC}"/>
              </a:ext>
            </a:extLst>
          </p:cNvPr>
          <p:cNvSpPr>
            <a:spLocks noGrp="1"/>
          </p:cNvSpPr>
          <p:nvPr>
            <p:ph sz="quarter" idx="10"/>
          </p:nvPr>
        </p:nvSpPr>
        <p:spPr>
          <a:xfrm>
            <a:off x="4622800" y="1905000"/>
            <a:ext cx="6731000" cy="467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176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418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creativecommons.org/licenses/by-nc/4.0/deed.en" TargetMode="External"/><Relationship Id="rId4" Type="http://schemas.openxmlformats.org/officeDocument/2006/relationships/hyperlink" Target="https://institute-academic-development.ed.ac.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sway.cloud.microsoft/leRUQ6hLgatSupG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hyperlink" Target="https://institute-academic-development.ed.ac.uk/research-roles/research-only-staff/career-management/narrative-cv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sheffield.ac.uk/research/culture/narrative-cvs" TargetMode="External"/><Relationship Id="rId4" Type="http://schemas.openxmlformats.org/officeDocument/2006/relationships/hyperlink" Target="https://www.arrc.group.cam.ac.uk/files/media/narrative_cv_faq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A055-1C8F-FBE1-354B-E261F65A583A}"/>
              </a:ext>
            </a:extLst>
          </p:cNvPr>
          <p:cNvSpPr>
            <a:spLocks noGrp="1"/>
          </p:cNvSpPr>
          <p:nvPr>
            <p:ph type="title"/>
          </p:nvPr>
        </p:nvSpPr>
        <p:spPr>
          <a:xfrm>
            <a:off x="838200" y="365126"/>
            <a:ext cx="10515600" cy="814876"/>
          </a:xfrm>
        </p:spPr>
        <p:txBody>
          <a:bodyPr lIns="60960" tIns="30480" rIns="60960" bIns="30480" anchor="t"/>
          <a:lstStyle/>
          <a:p>
            <a:r>
              <a:rPr lang="en-US" sz="4400" dirty="0">
                <a:cs typeface="Calibri"/>
              </a:rPr>
              <a:t>Narrative CV Briefing Session</a:t>
            </a:r>
            <a:endParaRPr lang="en-US" sz="4400" dirty="0"/>
          </a:p>
        </p:txBody>
      </p:sp>
      <p:pic>
        <p:nvPicPr>
          <p:cNvPr id="13" name="Picture 12" descr="A group of women sitting at a table with laptops and papers&#10;&#10;AI-generated content may be incorrect.">
            <a:extLst>
              <a:ext uri="{FF2B5EF4-FFF2-40B4-BE49-F238E27FC236}">
                <a16:creationId xmlns:a16="http://schemas.microsoft.com/office/drawing/2014/main" id="{6E11896E-5C26-1DAA-B5EC-0CD0184D8898}"/>
              </a:ext>
            </a:extLst>
          </p:cNvPr>
          <p:cNvPicPr>
            <a:picLocks noChangeAspect="1"/>
          </p:cNvPicPr>
          <p:nvPr/>
        </p:nvPicPr>
        <p:blipFill>
          <a:blip r:embed="rId3"/>
          <a:srcRect l="-41" t="6061" r="-152" b="24964"/>
          <a:stretch>
            <a:fillRect/>
          </a:stretch>
        </p:blipFill>
        <p:spPr>
          <a:xfrm>
            <a:off x="0" y="1359878"/>
            <a:ext cx="12272823" cy="5681703"/>
          </a:xfrm>
          <a:prstGeom prst="rect">
            <a:avLst/>
          </a:prstGeom>
        </p:spPr>
      </p:pic>
      <p:sp>
        <p:nvSpPr>
          <p:cNvPr id="3" name="TextBox 2">
            <a:extLst>
              <a:ext uri="{FF2B5EF4-FFF2-40B4-BE49-F238E27FC236}">
                <a16:creationId xmlns:a16="http://schemas.microsoft.com/office/drawing/2014/main" id="{B5FFACAE-1B8B-69EE-6349-C8DC81D7EFB7}"/>
              </a:ext>
            </a:extLst>
          </p:cNvPr>
          <p:cNvSpPr txBox="1"/>
          <p:nvPr/>
        </p:nvSpPr>
        <p:spPr>
          <a:xfrm>
            <a:off x="-977" y="6550270"/>
            <a:ext cx="12272943"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0" u="none" strike="noStrike" baseline="0" dirty="0">
                <a:solidFill>
                  <a:srgbClr val="000000"/>
                </a:solidFill>
                <a:latin typeface="Calibri"/>
              </a:rPr>
              <a:t>Attribution: </a:t>
            </a:r>
            <a:r>
              <a:rPr lang="en-US" sz="1400" b="0" i="0" u="none" strike="noStrike" baseline="0" dirty="0">
                <a:solidFill>
                  <a:srgbClr val="000000"/>
                </a:solidFill>
                <a:latin typeface="Calibri"/>
              </a:rPr>
              <a:t>This resource was developed by the </a:t>
            </a:r>
            <a:r>
              <a:rPr lang="en-US" sz="1400" b="0" i="0" u="sng" strike="noStrike" baseline="0" dirty="0">
                <a:solidFill>
                  <a:srgbClr val="0000FF"/>
                </a:solidFill>
                <a:latin typeface="Calibri"/>
                <a:ea typeface="Segoe UI"/>
                <a:cs typeface="Segoe UI"/>
                <a:hlinkClick r:id="rId4"/>
              </a:rPr>
              <a:t>Insitute for Academic Development</a:t>
            </a:r>
            <a:r>
              <a:rPr lang="en-US" sz="1400" b="0" i="0" u="none" strike="noStrike" baseline="0" dirty="0">
                <a:solidFill>
                  <a:srgbClr val="000000"/>
                </a:solidFill>
                <a:latin typeface="Calibri"/>
              </a:rPr>
              <a:t> and is shared under a </a:t>
            </a:r>
            <a:r>
              <a:rPr lang="en-US" sz="1400" b="0" i="0" u="sng" strike="noStrike" baseline="0" dirty="0">
                <a:solidFill>
                  <a:srgbClr val="0000FF"/>
                </a:solidFill>
                <a:latin typeface="Calibri"/>
                <a:ea typeface="Segoe UI"/>
                <a:cs typeface="Segoe UI"/>
                <a:hlinkClick r:id="rId5"/>
              </a:rPr>
              <a:t>CC-BY-NC license</a:t>
            </a:r>
            <a:r>
              <a:rPr lang="en-US" sz="1400" u="sng" dirty="0">
                <a:solidFill>
                  <a:srgbClr val="0000FF"/>
                </a:solidFill>
                <a:latin typeface="Calibri"/>
                <a:ea typeface="Segoe UI"/>
                <a:cs typeface="Segoe UI"/>
              </a:rPr>
              <a:t>. </a:t>
            </a:r>
            <a:r>
              <a:rPr lang="en-US" sz="1400" b="1" dirty="0">
                <a:cs typeface="Segoe UI"/>
              </a:rPr>
              <a:t>Photo: </a:t>
            </a:r>
            <a:r>
              <a:rPr lang="en-US" sz="1400" dirty="0">
                <a:cs typeface="Segoe UI"/>
              </a:rPr>
              <a:t>Douglas Robertson Photography</a:t>
            </a:r>
            <a:endParaRPr lang="en-US" sz="1400">
              <a:ea typeface="Calibri"/>
              <a:cs typeface="Segoe UI"/>
            </a:endParaRPr>
          </a:p>
        </p:txBody>
      </p:sp>
    </p:spTree>
    <p:extLst>
      <p:ext uri="{BB962C8B-B14F-4D97-AF65-F5344CB8AC3E}">
        <p14:creationId xmlns:p14="http://schemas.microsoft.com/office/powerpoint/2010/main" val="350809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D4EA17-EF1D-48A1-8536-F43C878D60E1}"/>
              </a:ext>
            </a:extLst>
          </p:cNvPr>
          <p:cNvSpPr txBox="1"/>
          <p:nvPr/>
        </p:nvSpPr>
        <p:spPr>
          <a:xfrm flipH="1">
            <a:off x="1454095" y="237951"/>
            <a:ext cx="8351149"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black"/>
                </a:solidFill>
                <a:effectLst/>
                <a:uLnTx/>
                <a:uFillTx/>
                <a:latin typeface="Calibri"/>
                <a:ea typeface="Calibri"/>
                <a:cs typeface="Calibri"/>
              </a:rPr>
              <a:t>Modules to remind you</a:t>
            </a:r>
          </a:p>
        </p:txBody>
      </p:sp>
      <p:grpSp>
        <p:nvGrpSpPr>
          <p:cNvPr id="25" name="Group 24">
            <a:extLst>
              <a:ext uri="{FF2B5EF4-FFF2-40B4-BE49-F238E27FC236}">
                <a16:creationId xmlns:a16="http://schemas.microsoft.com/office/drawing/2014/main" id="{AD537354-B6F1-F92F-D715-606E91810006}"/>
              </a:ext>
            </a:extLst>
          </p:cNvPr>
          <p:cNvGrpSpPr/>
          <p:nvPr/>
        </p:nvGrpSpPr>
        <p:grpSpPr>
          <a:xfrm>
            <a:off x="406934" y="766445"/>
            <a:ext cx="11251889" cy="5952086"/>
            <a:chOff x="406934" y="766445"/>
            <a:chExt cx="11251889" cy="5952086"/>
          </a:xfrm>
        </p:grpSpPr>
        <p:grpSp>
          <p:nvGrpSpPr>
            <p:cNvPr id="5" name="Group 4">
              <a:extLst>
                <a:ext uri="{FF2B5EF4-FFF2-40B4-BE49-F238E27FC236}">
                  <a16:creationId xmlns:a16="http://schemas.microsoft.com/office/drawing/2014/main" id="{C9C1BD1E-8DE3-1ED8-0DA2-2F4A78D1F9D8}"/>
                </a:ext>
              </a:extLst>
            </p:cNvPr>
            <p:cNvGrpSpPr/>
            <p:nvPr/>
          </p:nvGrpSpPr>
          <p:grpSpPr>
            <a:xfrm>
              <a:off x="409513" y="766445"/>
              <a:ext cx="5543308" cy="2841934"/>
              <a:chOff x="809782" y="1134627"/>
              <a:chExt cx="8299926" cy="3773191"/>
            </a:xfrm>
          </p:grpSpPr>
          <p:sp>
            <p:nvSpPr>
              <p:cNvPr id="21" name="Oval 20">
                <a:extLst>
                  <a:ext uri="{FF2B5EF4-FFF2-40B4-BE49-F238E27FC236}">
                    <a16:creationId xmlns:a16="http://schemas.microsoft.com/office/drawing/2014/main" id="{7D295661-31E0-C14A-0B5D-7DDC5D64D2F5}"/>
                  </a:ext>
                </a:extLst>
              </p:cNvPr>
              <p:cNvSpPr/>
              <p:nvPr/>
            </p:nvSpPr>
            <p:spPr>
              <a:xfrm>
                <a:off x="809782" y="1134627"/>
                <a:ext cx="1364824" cy="1310950"/>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22" name="TextBox 21">
                <a:extLst>
                  <a:ext uri="{FF2B5EF4-FFF2-40B4-BE49-F238E27FC236}">
                    <a16:creationId xmlns:a16="http://schemas.microsoft.com/office/drawing/2014/main" id="{6F2171E5-5927-F66E-5BD1-ECE128F2E27B}"/>
                  </a:ext>
                </a:extLst>
              </p:cNvPr>
              <p:cNvSpPr txBox="1"/>
              <p:nvPr/>
            </p:nvSpPr>
            <p:spPr>
              <a:xfrm>
                <a:off x="1495423" y="1795758"/>
                <a:ext cx="7614285" cy="3112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the generation of new ideas, tools, methodologies or knowledge</a:t>
                </a:r>
                <a:endParaRPr lang="en-US" sz="800">
                  <a:solidFill>
                    <a:srgbClr val="000000"/>
                  </a:solidFill>
                  <a:ea typeface="Calibri"/>
                  <a:cs typeface="Calibri"/>
                </a:endParaRPr>
              </a:p>
              <a:p>
                <a:pPr marL="304165" lvl="1"/>
                <a:endParaRPr lang="en-US" sz="2100" dirty="0">
                  <a:solidFill>
                    <a:srgbClr val="FEFBEA"/>
                  </a:solidFill>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23" name="TextBox 22">
                <a:extLst>
                  <a:ext uri="{FF2B5EF4-FFF2-40B4-BE49-F238E27FC236}">
                    <a16:creationId xmlns:a16="http://schemas.microsoft.com/office/drawing/2014/main" id="{759DB681-94B2-2BCE-AEF1-1CCE705A7BAD}"/>
                  </a:ext>
                </a:extLst>
              </p:cNvPr>
              <p:cNvSpPr txBox="1"/>
              <p:nvPr/>
            </p:nvSpPr>
            <p:spPr>
              <a:xfrm>
                <a:off x="1642378" y="2938756"/>
                <a:ext cx="7353030"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skills acquired from past research projects, key outputs such as data sets, software, and research and policy publications.</a:t>
                </a:r>
              </a:p>
              <a:p>
                <a:endParaRPr lang="en-US" sz="1867" dirty="0">
                  <a:ea typeface="Calibri"/>
                  <a:cs typeface="Calibri"/>
                </a:endParaRPr>
              </a:p>
            </p:txBody>
          </p:sp>
          <p:pic>
            <p:nvPicPr>
              <p:cNvPr id="24" name="Graphic 23" descr="Head with gears outline">
                <a:extLst>
                  <a:ext uri="{FF2B5EF4-FFF2-40B4-BE49-F238E27FC236}">
                    <a16:creationId xmlns:a16="http://schemas.microsoft.com/office/drawing/2014/main" id="{C6E28722-3FB9-1D1C-33E9-7DF24926AE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0" y="1257300"/>
                <a:ext cx="914400" cy="914400"/>
              </a:xfrm>
              <a:prstGeom prst="rect">
                <a:avLst/>
              </a:prstGeom>
            </p:spPr>
          </p:pic>
        </p:grpSp>
        <p:grpSp>
          <p:nvGrpSpPr>
            <p:cNvPr id="6" name="Group 5">
              <a:extLst>
                <a:ext uri="{FF2B5EF4-FFF2-40B4-BE49-F238E27FC236}">
                  <a16:creationId xmlns:a16="http://schemas.microsoft.com/office/drawing/2014/main" id="{DA596D01-6449-1893-6AB5-2A7C1835A5D1}"/>
                </a:ext>
              </a:extLst>
            </p:cNvPr>
            <p:cNvGrpSpPr/>
            <p:nvPr/>
          </p:nvGrpSpPr>
          <p:grpSpPr>
            <a:xfrm>
              <a:off x="6080578" y="843504"/>
              <a:ext cx="5558191" cy="2713289"/>
              <a:chOff x="9284150" y="1248927"/>
              <a:chExt cx="8337284" cy="4069932"/>
            </a:xfrm>
          </p:grpSpPr>
          <p:sp>
            <p:nvSpPr>
              <p:cNvPr id="17" name="Oval 16">
                <a:extLst>
                  <a:ext uri="{FF2B5EF4-FFF2-40B4-BE49-F238E27FC236}">
                    <a16:creationId xmlns:a16="http://schemas.microsoft.com/office/drawing/2014/main" id="{6E41025E-B8D9-8D49-74E6-FBF46BFFABDA}"/>
                  </a:ext>
                </a:extLst>
              </p:cNvPr>
              <p:cNvSpPr/>
              <p:nvPr/>
            </p:nvSpPr>
            <p:spPr>
              <a:xfrm>
                <a:off x="16256610" y="1248927"/>
                <a:ext cx="1364824" cy="1310950"/>
              </a:xfrm>
              <a:prstGeom prst="ellipse">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18" name="TextBox 17">
                <a:extLst>
                  <a:ext uri="{FF2B5EF4-FFF2-40B4-BE49-F238E27FC236}">
                    <a16:creationId xmlns:a16="http://schemas.microsoft.com/office/drawing/2014/main" id="{86D4969F-BE5C-A749-5D2F-161D298CC5FB}"/>
                  </a:ext>
                </a:extLst>
              </p:cNvPr>
              <p:cNvSpPr txBox="1"/>
              <p:nvPr/>
            </p:nvSpPr>
            <p:spPr>
              <a:xfrm>
                <a:off x="9284150" y="1779429"/>
                <a:ext cx="7663271" cy="353943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The development of others and maintenance of effective working relationships </a:t>
                </a: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19" name="TextBox 18">
                <a:extLst>
                  <a:ext uri="{FF2B5EF4-FFF2-40B4-BE49-F238E27FC236}">
                    <a16:creationId xmlns:a16="http://schemas.microsoft.com/office/drawing/2014/main" id="{DE198F54-E5BF-523B-35FE-C501A5741975}"/>
                  </a:ext>
                </a:extLst>
              </p:cNvPr>
              <p:cNvSpPr txBox="1"/>
              <p:nvPr/>
            </p:nvSpPr>
            <p:spPr>
              <a:xfrm>
                <a:off x="9446147" y="3313453"/>
                <a:ext cx="7353028" cy="1815882"/>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management, supervision, or mentoring critical to the success of a team or its members, or strategic leadership in shaping the direction of a team, </a:t>
                </a:r>
                <a:r>
                  <a:rPr lang="en-US" sz="1867" dirty="0" err="1">
                    <a:ea typeface="Calibri"/>
                    <a:cs typeface="Calibri"/>
                  </a:rPr>
                  <a:t>organisation</a:t>
                </a:r>
                <a:r>
                  <a:rPr lang="en-US" sz="1867" dirty="0">
                    <a:ea typeface="Calibri"/>
                    <a:cs typeface="Calibri"/>
                  </a:rPr>
                  <a:t>, company or institution.</a:t>
                </a:r>
              </a:p>
            </p:txBody>
          </p:sp>
          <p:pic>
            <p:nvPicPr>
              <p:cNvPr id="20" name="Graphic 19" descr="Handshake outline">
                <a:extLst>
                  <a:ext uri="{FF2B5EF4-FFF2-40B4-BE49-F238E27FC236}">
                    <a16:creationId xmlns:a16="http://schemas.microsoft.com/office/drawing/2014/main" id="{BF9C0907-7E9E-174E-E9DD-F4963E461E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557172" y="1322614"/>
                <a:ext cx="996042" cy="1045028"/>
              </a:xfrm>
              <a:prstGeom prst="rect">
                <a:avLst/>
              </a:prstGeom>
            </p:spPr>
          </p:pic>
        </p:grpSp>
        <p:grpSp>
          <p:nvGrpSpPr>
            <p:cNvPr id="7" name="Group 6">
              <a:extLst>
                <a:ext uri="{FF2B5EF4-FFF2-40B4-BE49-F238E27FC236}">
                  <a16:creationId xmlns:a16="http://schemas.microsoft.com/office/drawing/2014/main" id="{8068F05A-3C62-FFEB-0BE5-A0E9A6D7D55F}"/>
                </a:ext>
              </a:extLst>
            </p:cNvPr>
            <p:cNvGrpSpPr/>
            <p:nvPr/>
          </p:nvGrpSpPr>
          <p:grpSpPr>
            <a:xfrm>
              <a:off x="6100631" y="3424851"/>
              <a:ext cx="5558192" cy="3293680"/>
              <a:chOff x="9267821" y="5004498"/>
              <a:chExt cx="8337285" cy="4940518"/>
            </a:xfrm>
          </p:grpSpPr>
          <p:sp>
            <p:nvSpPr>
              <p:cNvPr id="13" name="Oval 12">
                <a:extLst>
                  <a:ext uri="{FF2B5EF4-FFF2-40B4-BE49-F238E27FC236}">
                    <a16:creationId xmlns:a16="http://schemas.microsoft.com/office/drawing/2014/main" id="{28B2C23B-39AF-63E9-2F69-DDC849B0E510}"/>
                  </a:ext>
                </a:extLst>
              </p:cNvPr>
              <p:cNvSpPr/>
              <p:nvPr/>
            </p:nvSpPr>
            <p:spPr>
              <a:xfrm>
                <a:off x="16240282" y="5004498"/>
                <a:ext cx="1364824" cy="1310950"/>
              </a:xfrm>
              <a:prstGeom prst="ellipse">
                <a:avLst/>
              </a:prstGeom>
              <a:solidFill>
                <a:schemeClr val="accent3">
                  <a:lumMod val="75000"/>
                </a:schemeClr>
              </a:solidFill>
              <a:ln>
                <a:noFill/>
              </a:ln>
            </p:spPr>
            <p:style>
              <a:lnRef idx="3">
                <a:schemeClr val="lt1"/>
              </a:lnRef>
              <a:fillRef idx="1">
                <a:schemeClr val="accent1"/>
              </a:fillRef>
              <a:effectRef idx="1">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14" name="TextBox 13">
                <a:extLst>
                  <a:ext uri="{FF2B5EF4-FFF2-40B4-BE49-F238E27FC236}">
                    <a16:creationId xmlns:a16="http://schemas.microsoft.com/office/drawing/2014/main" id="{904EF8B9-9D4E-2468-8BD9-BA39B61719B0}"/>
                  </a:ext>
                </a:extLst>
              </p:cNvPr>
              <p:cNvSpPr txBox="1"/>
              <p:nvPr/>
            </p:nvSpPr>
            <p:spPr>
              <a:xfrm>
                <a:off x="9267821" y="5420701"/>
                <a:ext cx="7663271" cy="4524315"/>
              </a:xfrm>
              <a:prstGeom prst="rect">
                <a:avLst/>
              </a:prstGeom>
              <a:solidFill>
                <a:schemeClr val="accent3">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broader research/innovation-users and audiences and towards wider society</a:t>
                </a:r>
                <a:endParaRPr lang="en-US" sz="800">
                  <a:solidFill>
                    <a:srgbClr val="000000"/>
                  </a:solidFill>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15" name="TextBox 14">
                <a:extLst>
                  <a:ext uri="{FF2B5EF4-FFF2-40B4-BE49-F238E27FC236}">
                    <a16:creationId xmlns:a16="http://schemas.microsoft.com/office/drawing/2014/main" id="{612CE992-0B2A-CDED-A257-AA08AEDBE9CA}"/>
                  </a:ext>
                </a:extLst>
              </p:cNvPr>
              <p:cNvSpPr txBox="1"/>
              <p:nvPr/>
            </p:nvSpPr>
            <p:spPr>
              <a:xfrm>
                <a:off x="9414779" y="7020900"/>
                <a:ext cx="7353028" cy="2677656"/>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engagement across the public and/or private sectors or with the wider public, research which has contributed to policy development or public understanding, other impacts across research, policy, practice and business, and other research users.</a:t>
                </a:r>
              </a:p>
            </p:txBody>
          </p:sp>
          <p:pic>
            <p:nvPicPr>
              <p:cNvPr id="16" name="Graphic 15" descr="Group of people outline">
                <a:extLst>
                  <a:ext uri="{FF2B5EF4-FFF2-40B4-BE49-F238E27FC236}">
                    <a16:creationId xmlns:a16="http://schemas.microsoft.com/office/drawing/2014/main" id="{A418A0F4-4DC8-8B1C-E57F-014A00B704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59200" y="5143500"/>
                <a:ext cx="914400" cy="914400"/>
              </a:xfrm>
              <a:prstGeom prst="rect">
                <a:avLst/>
              </a:prstGeom>
            </p:spPr>
          </p:pic>
        </p:grpSp>
        <p:grpSp>
          <p:nvGrpSpPr>
            <p:cNvPr id="8" name="Group 7">
              <a:extLst>
                <a:ext uri="{FF2B5EF4-FFF2-40B4-BE49-F238E27FC236}">
                  <a16:creationId xmlns:a16="http://schemas.microsoft.com/office/drawing/2014/main" id="{726CD367-C6C9-D371-420A-B49BA586CD7D}"/>
                </a:ext>
              </a:extLst>
            </p:cNvPr>
            <p:cNvGrpSpPr/>
            <p:nvPr/>
          </p:nvGrpSpPr>
          <p:grpSpPr>
            <a:xfrm>
              <a:off x="406934" y="3371284"/>
              <a:ext cx="5535865" cy="3220303"/>
              <a:chOff x="728139" y="4939185"/>
              <a:chExt cx="8303794" cy="4830452"/>
            </a:xfrm>
          </p:grpSpPr>
          <p:sp>
            <p:nvSpPr>
              <p:cNvPr id="9" name="Oval 8">
                <a:extLst>
                  <a:ext uri="{FF2B5EF4-FFF2-40B4-BE49-F238E27FC236}">
                    <a16:creationId xmlns:a16="http://schemas.microsoft.com/office/drawing/2014/main" id="{4A122922-075A-F6B8-18EB-51B889C6ED76}"/>
                  </a:ext>
                </a:extLst>
              </p:cNvPr>
              <p:cNvSpPr/>
              <p:nvPr/>
            </p:nvSpPr>
            <p:spPr>
              <a:xfrm>
                <a:off x="728139" y="4939185"/>
                <a:ext cx="1364824" cy="1310950"/>
              </a:xfrm>
              <a:prstGeom prst="ellipse">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10" name="TextBox 9">
                <a:extLst>
                  <a:ext uri="{FF2B5EF4-FFF2-40B4-BE49-F238E27FC236}">
                    <a16:creationId xmlns:a16="http://schemas.microsoft.com/office/drawing/2014/main" id="{DEAB0200-A023-CE6D-B622-669700FAD35F}"/>
                  </a:ext>
                </a:extLst>
              </p:cNvPr>
              <p:cNvSpPr txBox="1"/>
              <p:nvPr/>
            </p:nvSpPr>
            <p:spPr>
              <a:xfrm>
                <a:off x="1413778" y="5453358"/>
                <a:ext cx="7618155" cy="431627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the wider research and innovation community </a:t>
                </a:r>
              </a:p>
              <a:p>
                <a:endParaRPr lang="en-US" sz="2133" dirty="0">
                  <a:ea typeface="Calibri"/>
                  <a:cs typeface="Calibri"/>
                </a:endParaRPr>
              </a:p>
              <a:p>
                <a:endParaRPr lang="en-US" sz="2100" dirty="0">
                  <a:ea typeface="Calibri"/>
                  <a:cs typeface="Calibri"/>
                </a:endParaRPr>
              </a:p>
              <a:p>
                <a:endParaRPr lang="en-US" sz="2133" dirty="0">
                  <a:ea typeface="Calibri"/>
                  <a:cs typeface="Calibri"/>
                </a:endParaRPr>
              </a:p>
              <a:p>
                <a:endParaRPr lang="en-US" sz="80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2133" dirty="0">
                  <a:ea typeface="Calibri"/>
                  <a:cs typeface="Calibri"/>
                </a:endParaRPr>
              </a:p>
            </p:txBody>
          </p:sp>
          <p:pic>
            <p:nvPicPr>
              <p:cNvPr id="11" name="Graphic 10" descr="Users outline">
                <a:extLst>
                  <a:ext uri="{FF2B5EF4-FFF2-40B4-BE49-F238E27FC236}">
                    <a16:creationId xmlns:a16="http://schemas.microsoft.com/office/drawing/2014/main" id="{6100E6BC-D336-E831-7E9C-E2AA04F5C7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100" y="4996543"/>
                <a:ext cx="914400" cy="914400"/>
              </a:xfrm>
              <a:prstGeom prst="rect">
                <a:avLst/>
              </a:prstGeom>
            </p:spPr>
          </p:pic>
          <p:sp>
            <p:nvSpPr>
              <p:cNvPr id="12" name="TextBox 11">
                <a:extLst>
                  <a:ext uri="{FF2B5EF4-FFF2-40B4-BE49-F238E27FC236}">
                    <a16:creationId xmlns:a16="http://schemas.microsoft.com/office/drawing/2014/main" id="{7644400E-EDE2-5357-EF51-A998EB103151}"/>
                  </a:ext>
                </a:extLst>
              </p:cNvPr>
              <p:cNvSpPr txBox="1"/>
              <p:nvPr/>
            </p:nvSpPr>
            <p:spPr>
              <a:xfrm>
                <a:off x="1546984" y="6874373"/>
                <a:ext cx="7353028" cy="2677656"/>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across disciplines, institutions, and/or countries, commitments such as editing, reviewing and committee work, positions of responsibility, aiding and improvement of research integrity and culture, or strategic </a:t>
                </a:r>
                <a:r>
                  <a:rPr lang="en-US" sz="1867">
                    <a:ea typeface="Calibri"/>
                    <a:cs typeface="Calibri"/>
                  </a:rPr>
                  <a:t>leadership in influencing a research agenda.</a:t>
                </a:r>
              </a:p>
            </p:txBody>
          </p:sp>
        </p:grpSp>
      </p:grpSp>
    </p:spTree>
    <p:extLst>
      <p:ext uri="{BB962C8B-B14F-4D97-AF65-F5344CB8AC3E}">
        <p14:creationId xmlns:p14="http://schemas.microsoft.com/office/powerpoint/2010/main" val="395591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D4EA17-EF1D-48A1-8536-F43C878D60E1}"/>
              </a:ext>
            </a:extLst>
          </p:cNvPr>
          <p:cNvSpPr txBox="1"/>
          <p:nvPr/>
        </p:nvSpPr>
        <p:spPr>
          <a:xfrm flipH="1">
            <a:off x="745665" y="679569"/>
            <a:ext cx="8351149"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black"/>
                </a:solidFill>
                <a:effectLst/>
                <a:uLnTx/>
                <a:uFillTx/>
                <a:latin typeface="Calibri"/>
                <a:ea typeface="Calibri"/>
                <a:cs typeface="Calibri"/>
              </a:rPr>
              <a:t>Narrative CV Core Modules</a:t>
            </a:r>
          </a:p>
        </p:txBody>
      </p:sp>
      <p:sp>
        <p:nvSpPr>
          <p:cNvPr id="2" name="TextBox 1">
            <a:extLst>
              <a:ext uri="{FF2B5EF4-FFF2-40B4-BE49-F238E27FC236}">
                <a16:creationId xmlns:a16="http://schemas.microsoft.com/office/drawing/2014/main" id="{DF43C81F-0B0D-44D0-B093-920FFC0FE31C}"/>
              </a:ext>
            </a:extLst>
          </p:cNvPr>
          <p:cNvSpPr txBox="1"/>
          <p:nvPr/>
        </p:nvSpPr>
        <p:spPr>
          <a:xfrm>
            <a:off x="812208" y="1997589"/>
            <a:ext cx="11012556" cy="4524315"/>
          </a:xfrm>
          <a:prstGeom prst="rect">
            <a:avLst/>
          </a:prstGeom>
          <a:noFill/>
        </p:spPr>
        <p:txBody>
          <a:bodyPr wrap="square" lIns="91440" tIns="45720" rIns="91440" bIns="45720" rtlCol="0" anchor="t">
            <a:spAutoFit/>
          </a:bodyPr>
          <a:lstStyle/>
          <a:p>
            <a:r>
              <a:rPr lang="en-GB" sz="2800" b="1" dirty="0"/>
              <a:t>Module 1: Contribution to the generation of new ideas, tools, methodologies or knowledge?</a:t>
            </a:r>
          </a:p>
          <a:p>
            <a:endParaRPr lang="en-GB" sz="2800" dirty="0"/>
          </a:p>
          <a:p>
            <a:pPr marL="285750" indent="-285750">
              <a:buFont typeface="Arial" panose="020B0604020202020204" pitchFamily="34" charset="0"/>
              <a:buChar char="•"/>
            </a:pPr>
            <a:r>
              <a:rPr lang="en-GB" sz="2800" dirty="0"/>
              <a:t>Ideas that you have developed (methodologies, </a:t>
            </a:r>
            <a:r>
              <a:rPr lang="en-GB" sz="2800" dirty="0" err="1"/>
              <a:t>skills,tools</a:t>
            </a:r>
            <a:r>
              <a:rPr lang="en-GB" sz="2800" dirty="0"/>
              <a:t>)</a:t>
            </a:r>
          </a:p>
          <a:p>
            <a:pPr marL="285750" indent="-285750">
              <a:buFont typeface="Arial" panose="020B0604020202020204" pitchFamily="34" charset="0"/>
              <a:buChar char="•"/>
            </a:pPr>
            <a:r>
              <a:rPr lang="en-GB" sz="2800" dirty="0"/>
              <a:t>Highlight KEY outputs (explain WHY they are relevant)</a:t>
            </a:r>
          </a:p>
          <a:p>
            <a:pPr marL="285750" indent="-285750">
              <a:buFont typeface="Arial" panose="020B0604020202020204" pitchFamily="34" charset="0"/>
              <a:buChar char="•"/>
            </a:pPr>
            <a:r>
              <a:rPr lang="en-GB" sz="2800" dirty="0"/>
              <a:t>Expand on funding &amp; awards</a:t>
            </a:r>
          </a:p>
          <a:p>
            <a:pPr marL="285750" indent="-285750">
              <a:buFont typeface="Arial" panose="020B0604020202020204" pitchFamily="34" charset="0"/>
              <a:buChar char="•"/>
            </a:pPr>
            <a:r>
              <a:rPr lang="en-GB" sz="2800" dirty="0"/>
              <a:t>Presentations to disseminate your research (or other methods)</a:t>
            </a:r>
          </a:p>
          <a:p>
            <a:endParaRPr lang="en-GB" sz="2800" dirty="0"/>
          </a:p>
          <a:p>
            <a:r>
              <a:rPr lang="en-US" sz="2800" dirty="0"/>
              <a:t>Look at the </a:t>
            </a:r>
            <a:r>
              <a:rPr lang="en-US" sz="2800" dirty="0">
                <a:hlinkClick r:id="rId3"/>
              </a:rPr>
              <a:t>University of Leeds Guide to creating a Narrative CV</a:t>
            </a:r>
            <a:endParaRPr lang="en-US" sz="2800" dirty="0">
              <a:ea typeface="Calibri"/>
              <a:cs typeface="Calibri"/>
              <a:hlinkClick r:id="rId3"/>
            </a:endParaRPr>
          </a:p>
          <a:p>
            <a:endParaRPr lang="en-GB" dirty="0"/>
          </a:p>
          <a:p>
            <a:endParaRPr lang="en-GB" dirty="0"/>
          </a:p>
        </p:txBody>
      </p:sp>
    </p:spTree>
    <p:extLst>
      <p:ext uri="{BB962C8B-B14F-4D97-AF65-F5344CB8AC3E}">
        <p14:creationId xmlns:p14="http://schemas.microsoft.com/office/powerpoint/2010/main" val="205060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1273858" y="266659"/>
            <a:ext cx="9639980" cy="769441"/>
          </a:xfrm>
          <a:prstGeom prst="rect">
            <a:avLst/>
          </a:prstGeom>
        </p:spPr>
        <p:txBody>
          <a:bodyPr wrap="square" lIns="91440" tIns="45720" rIns="91440" bIns="4572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200" normalizeH="0" baseline="0" noProof="0" dirty="0">
                <a:ln>
                  <a:noFill/>
                </a:ln>
                <a:solidFill>
                  <a:prstClr val="black"/>
                </a:solidFill>
                <a:effectLst/>
                <a:uLnTx/>
                <a:uFillTx/>
                <a:latin typeface="Calibri"/>
                <a:ea typeface="Source Sans Pro Bold"/>
                <a:cs typeface="Arial"/>
              </a:rPr>
              <a:t>What </a:t>
            </a:r>
            <a:r>
              <a:rPr lang="en-GB" sz="4400" spc="200" dirty="0">
                <a:solidFill>
                  <a:prstClr val="black"/>
                </a:solidFill>
                <a:latin typeface="Calibri"/>
                <a:ea typeface="Source Sans Pro Bold"/>
                <a:cs typeface="Arial"/>
              </a:rPr>
              <a:t>might you include in Module 1</a:t>
            </a:r>
            <a:r>
              <a:rPr kumimoji="0" lang="en-GB" sz="4400" b="0" i="0" u="none" strike="noStrike" kern="1200" cap="none" spc="200" normalizeH="0" baseline="0" noProof="0" dirty="0">
                <a:ln>
                  <a:noFill/>
                </a:ln>
                <a:solidFill>
                  <a:prstClr val="black"/>
                </a:solidFill>
                <a:effectLst/>
                <a:uLnTx/>
                <a:uFillTx/>
                <a:latin typeface="Calibri"/>
                <a:ea typeface="Source Sans Pro Bold"/>
                <a:cs typeface="Arial"/>
              </a:rPr>
              <a:t>?</a:t>
            </a:r>
            <a:endParaRPr lang="en-GB" sz="4400" b="0" i="0" u="none" strike="noStrike" kern="1200" cap="none" spc="200" normalizeH="0" baseline="0" noProof="0" dirty="0">
              <a:ln>
                <a:noFill/>
              </a:ln>
              <a:solidFill>
                <a:prstClr val="black"/>
              </a:solidFill>
              <a:effectLst/>
              <a:uLnTx/>
              <a:uFillTx/>
              <a:latin typeface="Calibri"/>
              <a:ea typeface="Source Sans Pro Bold"/>
              <a:cs typeface="Arial"/>
            </a:endParaRPr>
          </a:p>
        </p:txBody>
      </p:sp>
      <p:sp>
        <p:nvSpPr>
          <p:cNvPr id="4" name="TextBox 3">
            <a:extLst>
              <a:ext uri="{FF2B5EF4-FFF2-40B4-BE49-F238E27FC236}">
                <a16:creationId xmlns:a16="http://schemas.microsoft.com/office/drawing/2014/main" id="{D877835E-98DF-4845-8041-0471761E169F}"/>
              </a:ext>
            </a:extLst>
          </p:cNvPr>
          <p:cNvSpPr txBox="1"/>
          <p:nvPr/>
        </p:nvSpPr>
        <p:spPr>
          <a:xfrm>
            <a:off x="406994" y="1232382"/>
            <a:ext cx="11891107" cy="5242525"/>
          </a:xfrm>
          <a:prstGeom prst="rect">
            <a:avLst/>
          </a:prstGeom>
          <a:noFill/>
        </p:spPr>
        <p:txBody>
          <a:bodyPr wrap="square" rtlCol="0">
            <a:spAutoFit/>
          </a:bodyPr>
          <a:lstStyle/>
          <a:p>
            <a:pPr marR="0" lvl="0" algn="l" defTabSz="609630" rtl="0" eaLnBrk="1" fontAlgn="auto" latinLnBrk="0" hangingPunct="1">
              <a:lnSpc>
                <a:spcPct val="100000"/>
              </a:lnSpc>
              <a:spcBef>
                <a:spcPts val="0"/>
              </a:spcBef>
              <a:spcAft>
                <a:spcPts val="0"/>
              </a:spcAft>
              <a:buClrTx/>
              <a:buSzTx/>
              <a:tabLst/>
              <a:defRPr/>
            </a:pPr>
            <a:r>
              <a:rPr lang="en-GB" sz="2800" dirty="0"/>
              <a:t>Example sentence structure: Description of your role and skills in [project/hypothesis/method A], the means by which it came about or was developed further, and the importance of it, as shown by [evidence B, showing significance for the field, e.g. basis for future collaboration or ongoing work of others, awards or other recognition]. </a:t>
            </a:r>
          </a:p>
          <a:p>
            <a:pPr marR="0" lvl="0" algn="l" defTabSz="609630" rtl="0" eaLnBrk="1" fontAlgn="auto" latinLnBrk="0" hangingPunct="1">
              <a:lnSpc>
                <a:spcPct val="100000"/>
              </a:lnSpc>
              <a:spcBef>
                <a:spcPts val="0"/>
              </a:spcBef>
              <a:spcAft>
                <a:spcPts val="0"/>
              </a:spcAft>
              <a:buClrTx/>
              <a:buSzTx/>
              <a:tabLst/>
              <a:defRPr/>
            </a:pPr>
            <a:endParaRPr lang="en-GB" sz="2800" dirty="0"/>
          </a:p>
          <a:p>
            <a:pPr marR="0" lvl="0" algn="l" defTabSz="609630" rtl="0" eaLnBrk="1" fontAlgn="auto" latinLnBrk="0" hangingPunct="1">
              <a:lnSpc>
                <a:spcPct val="100000"/>
              </a:lnSpc>
              <a:spcBef>
                <a:spcPts val="0"/>
              </a:spcBef>
              <a:spcAft>
                <a:spcPts val="0"/>
              </a:spcAft>
              <a:buClrTx/>
              <a:buSzTx/>
              <a:tabLst/>
              <a:defRPr/>
            </a:pPr>
            <a:r>
              <a:rPr lang="en-GB" sz="2800" dirty="0"/>
              <a:t>Example: “I carried out the data integration using [method A] and co-wrote an early analysis of the effects of [B and C] on health outcomes [DOI]. This study (cited XXX times since X year) was the basis of a series of research community workshops, organised by [organisation D], which led to a [funder] award for the [E] consortium (£ amount).” </a:t>
            </a:r>
            <a:endParaRPr kumimoji="0" lang="en-GB" sz="2800" b="0" i="0" u="none" strike="noStrike" kern="1200" cap="none" spc="0" normalizeH="0" baseline="0" noProof="0" dirty="0">
              <a:ln>
                <a:noFill/>
              </a:ln>
              <a:solidFill>
                <a:prstClr val="black"/>
              </a:solidFill>
              <a:effectLst/>
              <a:uLnTx/>
              <a:uFillTx/>
              <a:ea typeface="Source Sans Pro Bold" panose="020B0604020202020204" charset="0"/>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Source Sans Pro Bold" panose="020B0604020202020204" charset="0"/>
              <a:ea typeface="Source Sans Pro Bold" panose="020B0604020202020204" charset="0"/>
              <a:cs typeface="Arial" panose="020B0604020202020204" pitchFamily="34" charset="0"/>
            </a:endParaRPr>
          </a:p>
        </p:txBody>
      </p:sp>
    </p:spTree>
    <p:extLst>
      <p:ext uri="{BB962C8B-B14F-4D97-AF65-F5344CB8AC3E}">
        <p14:creationId xmlns:p14="http://schemas.microsoft.com/office/powerpoint/2010/main" val="53464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D4EA17-EF1D-48A1-8536-F43C878D60E1}"/>
              </a:ext>
            </a:extLst>
          </p:cNvPr>
          <p:cNvSpPr txBox="1"/>
          <p:nvPr/>
        </p:nvSpPr>
        <p:spPr>
          <a:xfrm flipH="1">
            <a:off x="786028" y="749908"/>
            <a:ext cx="8351149"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black"/>
                </a:solidFill>
                <a:effectLst/>
                <a:uLnTx/>
                <a:uFillTx/>
                <a:latin typeface="Calibri"/>
                <a:ea typeface="Calibri"/>
                <a:cs typeface="Calibri"/>
              </a:rPr>
              <a:t>Narrative CV Core Modules</a:t>
            </a:r>
          </a:p>
        </p:txBody>
      </p:sp>
      <p:sp>
        <p:nvSpPr>
          <p:cNvPr id="2" name="TextBox 1">
            <a:extLst>
              <a:ext uri="{FF2B5EF4-FFF2-40B4-BE49-F238E27FC236}">
                <a16:creationId xmlns:a16="http://schemas.microsoft.com/office/drawing/2014/main" id="{DF43C81F-0B0D-44D0-B093-920FFC0FE31C}"/>
              </a:ext>
            </a:extLst>
          </p:cNvPr>
          <p:cNvSpPr txBox="1"/>
          <p:nvPr/>
        </p:nvSpPr>
        <p:spPr>
          <a:xfrm>
            <a:off x="976182" y="1717868"/>
            <a:ext cx="11012556" cy="48320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Module 2: the development of others and maintenance of effective working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Team contributions (team building activities)</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How have you supported researchers with their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Evidence of leadership skills (project management, line management etc.)</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Mentoring</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Networks you engage with</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a:defRPr/>
            </a:pPr>
            <a:r>
              <a:rPr lang="en-GB" sz="2800" dirty="0">
                <a:solidFill>
                  <a:prstClr val="black"/>
                </a:solidFill>
                <a:latin typeface="Calibri"/>
              </a:rPr>
              <a:t>Pay attention to the structure (Context, Action, Result)</a:t>
            </a:r>
            <a:endParaRPr lang="en-GB" sz="28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249258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D4EA17-EF1D-48A1-8536-F43C878D60E1}"/>
              </a:ext>
            </a:extLst>
          </p:cNvPr>
          <p:cNvSpPr txBox="1"/>
          <p:nvPr/>
        </p:nvSpPr>
        <p:spPr>
          <a:xfrm flipH="1">
            <a:off x="775493" y="689215"/>
            <a:ext cx="6431681"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black"/>
                </a:solidFill>
                <a:effectLst/>
                <a:uLnTx/>
                <a:uFillTx/>
                <a:latin typeface="Calibri"/>
                <a:ea typeface="Calibri"/>
                <a:cs typeface="Calibri"/>
              </a:rPr>
              <a:t>Narrative CV Core Modules</a:t>
            </a:r>
          </a:p>
        </p:txBody>
      </p:sp>
      <p:sp>
        <p:nvSpPr>
          <p:cNvPr id="2" name="TextBox 1">
            <a:extLst>
              <a:ext uri="{FF2B5EF4-FFF2-40B4-BE49-F238E27FC236}">
                <a16:creationId xmlns:a16="http://schemas.microsoft.com/office/drawing/2014/main" id="{DF43C81F-0B0D-44D0-B093-920FFC0FE31C}"/>
              </a:ext>
            </a:extLst>
          </p:cNvPr>
          <p:cNvSpPr txBox="1"/>
          <p:nvPr/>
        </p:nvSpPr>
        <p:spPr>
          <a:xfrm>
            <a:off x="663035" y="1716108"/>
            <a:ext cx="11528261" cy="48320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Module 3: Contributions to the wider research and innovation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Examples of invited presentations</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Commitments such as editing, reviewing, boards &amp; panel, committees etc.</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Appointments to positions of responsibility</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Conference Organisation &amp; workshops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Your role in setting up collaborative research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How have you engaged with research culture at your institution? Contributions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a:rPr>
              <a:t>Using headings can lend structure to your answer</a:t>
            </a:r>
            <a:endParaRPr lang="en-GB" sz="28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33762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D4EA17-EF1D-48A1-8536-F43C878D60E1}"/>
              </a:ext>
            </a:extLst>
          </p:cNvPr>
          <p:cNvSpPr txBox="1"/>
          <p:nvPr/>
        </p:nvSpPr>
        <p:spPr>
          <a:xfrm flipH="1">
            <a:off x="777422" y="682388"/>
            <a:ext cx="6633199"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black"/>
                </a:solidFill>
                <a:effectLst/>
                <a:uLnTx/>
                <a:uFillTx/>
                <a:latin typeface="Calibri"/>
                <a:ea typeface="Calibri"/>
                <a:cs typeface="Calibri"/>
              </a:rPr>
              <a:t>Narrative CV Core Modules</a:t>
            </a:r>
          </a:p>
        </p:txBody>
      </p:sp>
      <p:sp>
        <p:nvSpPr>
          <p:cNvPr id="2" name="TextBox 1">
            <a:extLst>
              <a:ext uri="{FF2B5EF4-FFF2-40B4-BE49-F238E27FC236}">
                <a16:creationId xmlns:a16="http://schemas.microsoft.com/office/drawing/2014/main" id="{DF43C81F-0B0D-44D0-B093-920FFC0FE31C}"/>
              </a:ext>
            </a:extLst>
          </p:cNvPr>
          <p:cNvSpPr txBox="1"/>
          <p:nvPr/>
        </p:nvSpPr>
        <p:spPr>
          <a:xfrm>
            <a:off x="908663" y="1804678"/>
            <a:ext cx="11012556" cy="48320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Module 4: Contributions to broader research or innovation users and audiences, and towards societal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Engagement</a:t>
            </a:r>
            <a:r>
              <a:rPr kumimoji="0" lang="en-GB" sz="2800" b="0" i="0" u="none" strike="noStrike" kern="1200" cap="none" spc="0" normalizeH="0" noProof="0" dirty="0">
                <a:ln>
                  <a:noFill/>
                </a:ln>
                <a:solidFill>
                  <a:prstClr val="black"/>
                </a:solidFill>
                <a:effectLst/>
                <a:uLnTx/>
                <a:uFillTx/>
                <a:latin typeface="Calibri"/>
                <a:ea typeface="+mn-ea"/>
                <a:cs typeface="+mn-cs"/>
              </a:rPr>
              <a:t> with public sector and broader public</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Engagement with industry</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Knowledge exchange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Contribution</a:t>
            </a:r>
            <a:r>
              <a:rPr kumimoji="0" lang="en-GB" sz="2800" b="0" i="0" u="none" strike="noStrike" kern="1200" cap="none" spc="0" normalizeH="0" noProof="0" dirty="0">
                <a:ln>
                  <a:noFill/>
                </a:ln>
                <a:solidFill>
                  <a:prstClr val="black"/>
                </a:solidFill>
                <a:effectLst/>
                <a:uLnTx/>
                <a:uFillTx/>
                <a:latin typeface="Calibri"/>
                <a:ea typeface="+mn-ea"/>
                <a:cs typeface="+mn-cs"/>
              </a:rPr>
              <a:t> to policy</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Media involvement</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Interdisciplinary work /</a:t>
            </a:r>
            <a:r>
              <a:rPr kumimoji="0" lang="en-GB" sz="2800" b="0" i="0" u="none" strike="noStrike" kern="1200" cap="none" spc="0" normalizeH="0" baseline="0" noProof="0" dirty="0">
                <a:ln>
                  <a:noFill/>
                </a:ln>
                <a:solidFill>
                  <a:prstClr val="black"/>
                </a:solidFill>
                <a:effectLst/>
                <a:uLnTx/>
                <a:uFillTx/>
                <a:latin typeface="Calibri"/>
                <a:ea typeface="+mn-ea"/>
                <a:cs typeface="+mn-cs"/>
              </a:rPr>
              <a:t> collaborative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a:rPr>
              <a:t>Have you considered EDI and current successful partnerships?</a:t>
            </a:r>
            <a:endParaRPr lang="en-GB" sz="28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158410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4640162" y="184895"/>
            <a:ext cx="7435003" cy="1446550"/>
          </a:xfrm>
          <a:prstGeom prst="rect">
            <a:avLst/>
          </a:prstGeom>
        </p:spPr>
        <p:txBody>
          <a:bodyPr wrap="square" lIns="91440" tIns="45720" rIns="91440" bIns="4572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GB" sz="4400" spc="200" dirty="0">
                <a:solidFill>
                  <a:prstClr val="black"/>
                </a:solidFill>
                <a:latin typeface="Calibri"/>
                <a:ea typeface="Source Sans Pro Bold"/>
                <a:cs typeface="Arial"/>
              </a:rPr>
              <a:t>Team Narrative CVs – How to write one</a:t>
            </a:r>
            <a:r>
              <a:rPr kumimoji="0" lang="en-GB" sz="4400" b="0" i="0" u="none" strike="noStrike" kern="1200" cap="none" spc="200" normalizeH="0" baseline="0" noProof="0" dirty="0">
                <a:ln>
                  <a:noFill/>
                </a:ln>
                <a:solidFill>
                  <a:prstClr val="black"/>
                </a:solidFill>
                <a:effectLst/>
                <a:uLnTx/>
                <a:uFillTx/>
                <a:latin typeface="Calibri"/>
                <a:ea typeface="Source Sans Pro Bold"/>
                <a:cs typeface="Arial"/>
              </a:rPr>
              <a:t>?</a:t>
            </a:r>
          </a:p>
        </p:txBody>
      </p:sp>
      <p:sp>
        <p:nvSpPr>
          <p:cNvPr id="4" name="TextBox 3">
            <a:extLst>
              <a:ext uri="{FF2B5EF4-FFF2-40B4-BE49-F238E27FC236}">
                <a16:creationId xmlns:a16="http://schemas.microsoft.com/office/drawing/2014/main" id="{D877835E-98DF-4845-8041-0471761E169F}"/>
              </a:ext>
            </a:extLst>
          </p:cNvPr>
          <p:cNvSpPr txBox="1"/>
          <p:nvPr/>
        </p:nvSpPr>
        <p:spPr>
          <a:xfrm>
            <a:off x="4385432" y="2076573"/>
            <a:ext cx="7692762" cy="4524315"/>
          </a:xfrm>
          <a:prstGeom prst="rect">
            <a:avLst/>
          </a:prstGeom>
          <a:noFill/>
        </p:spPr>
        <p:txBody>
          <a:bodyPr wrap="square" lIns="91440" tIns="45720" rIns="91440" bIns="45720" rtlCol="0" anchor="t">
            <a:spAutoFit/>
          </a:bodyPr>
          <a:lstStyle/>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ea typeface="Calibri"/>
                <a:cs typeface="Calibri"/>
              </a:rPr>
              <a:t>Ask Team Members to submit their own relevant examples and select the strongest examples (knowledge/skills/capabilities) relevant to the project for it to be successful. </a:t>
            </a:r>
          </a:p>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ea typeface="Calibri"/>
                <a:cs typeface="Calibri"/>
              </a:rPr>
              <a:t>Use all the examples received to draft each section of the CV</a:t>
            </a:r>
          </a:p>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Calibri"/>
              </a:rPr>
              <a:t>Then</a:t>
            </a:r>
            <a:r>
              <a:rPr lang="en-GB" sz="2400" dirty="0">
                <a:solidFill>
                  <a:prstClr val="black"/>
                </a:solidFill>
                <a:latin typeface="Calibri"/>
                <a:ea typeface="Calibri"/>
                <a:cs typeface="Calibri"/>
              </a:rPr>
              <a:t> ask all team members to review and edit the working draft of NCV</a:t>
            </a:r>
          </a:p>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ea typeface="Calibri"/>
                <a:cs typeface="Calibri"/>
              </a:rPr>
              <a:t>Ask a colleague to check for readability</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p:txBody>
      </p:sp>
      <p:pic>
        <p:nvPicPr>
          <p:cNvPr id="7" name="Graphic 6" descr="Help">
            <a:extLst>
              <a:ext uri="{FF2B5EF4-FFF2-40B4-BE49-F238E27FC236}">
                <a16:creationId xmlns:a16="http://schemas.microsoft.com/office/drawing/2014/main" id="{65FB7CA7-B129-5D22-B28E-7817149704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44" y="1195018"/>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29010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B1CE-7E04-AF4F-43B6-87E4BDD0A3B4}"/>
              </a:ext>
            </a:extLst>
          </p:cNvPr>
          <p:cNvSpPr>
            <a:spLocks noGrp="1"/>
          </p:cNvSpPr>
          <p:nvPr>
            <p:ph type="title"/>
          </p:nvPr>
        </p:nvSpPr>
        <p:spPr>
          <a:xfrm>
            <a:off x="5126007" y="3211843"/>
            <a:ext cx="6731000" cy="1326091"/>
          </a:xfrm>
        </p:spPr>
        <p:txBody>
          <a:bodyPr vert="horz" lIns="91440" tIns="45720" rIns="91440" bIns="45720" rtlCol="0" anchor="t">
            <a:normAutofit/>
          </a:bodyPr>
          <a:lstStyle/>
          <a:p>
            <a:pPr algn="l" defTabSz="914400">
              <a:lnSpc>
                <a:spcPct val="90000"/>
              </a:lnSpc>
            </a:pPr>
            <a:r>
              <a:rPr lang="en-US" sz="4000" kern="1200">
                <a:latin typeface="+mj-lt"/>
                <a:ea typeface="+mj-ea"/>
                <a:cs typeface="+mj-cs"/>
              </a:rPr>
              <a:t>Any questions?</a:t>
            </a:r>
          </a:p>
        </p:txBody>
      </p:sp>
      <p:pic>
        <p:nvPicPr>
          <p:cNvPr id="6" name="Graphic 5" descr="Help">
            <a:extLst>
              <a:ext uri="{FF2B5EF4-FFF2-40B4-BE49-F238E27FC236}">
                <a16:creationId xmlns:a16="http://schemas.microsoft.com/office/drawing/2014/main" id="{EC02B8A0-C15C-B6C7-951F-96C5F48C03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7134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3C81F-0B0D-44D0-B093-920FFC0FE31C}"/>
              </a:ext>
            </a:extLst>
          </p:cNvPr>
          <p:cNvSpPr txBox="1"/>
          <p:nvPr/>
        </p:nvSpPr>
        <p:spPr>
          <a:xfrm>
            <a:off x="999355" y="1711702"/>
            <a:ext cx="10407701" cy="46782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a:hlinkClick r:id="rId3">
                  <a:extLst>
                    <a:ext uri="{A12FA001-AC4F-418D-AE19-62706E023703}">
                      <ahyp:hlinkClr xmlns:ahyp="http://schemas.microsoft.com/office/drawing/2018/hyperlinkcolor" val="tx"/>
                    </a:ext>
                  </a:extLst>
                </a:hlinkClick>
              </a:rPr>
              <a:t>IAD Narrative CV webpage</a:t>
            </a:r>
            <a:r>
              <a:rPr lang="en-GB" sz="2800" dirty="0">
                <a:solidFill>
                  <a:prstClr val="black"/>
                </a:solidFill>
                <a:latin typeface="Calibri"/>
              </a:rPr>
              <a:t>:</a:t>
            </a:r>
            <a:endParaRPr kumimoji="0" lang="en-GB" sz="28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ea typeface="Calibri"/>
                <a:cs typeface="Calibri"/>
              </a:rPr>
              <a:t>Edinburgh Research Office Narrative CV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University of Glasgow (online course)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University of Leeds (Sway course)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a:rPr>
              <a:t>University of Surrey (example)</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28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prstClr val="black"/>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Action Research on Research Culture (University of Cambridge FAQ’s)</a:t>
            </a:r>
            <a:endParaRPr kumimoji="0" lang="en-GB" sz="28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a:rPr>
              <a:t>University of Sheffield – </a:t>
            </a:r>
            <a:r>
              <a:rPr lang="en-GB" sz="2800" dirty="0">
                <a:solidFill>
                  <a:prstClr val="black"/>
                </a:solidFill>
                <a:latin typeface="Calibri"/>
                <a:hlinkClick r:id="rId5"/>
              </a:rPr>
              <a:t>Framework, Module Examples &amp; FAQ’s</a:t>
            </a:r>
            <a:endParaRPr lang="en-GB" sz="28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2">
            <a:extLst>
              <a:ext uri="{FF2B5EF4-FFF2-40B4-BE49-F238E27FC236}">
                <a16:creationId xmlns:a16="http://schemas.microsoft.com/office/drawing/2014/main" id="{9E828900-6B03-4726-F781-FE99F84D9BDD}"/>
              </a:ext>
            </a:extLst>
          </p:cNvPr>
          <p:cNvSpPr>
            <a:spLocks noGrp="1"/>
          </p:cNvSpPr>
          <p:nvPr>
            <p:ph type="title"/>
          </p:nvPr>
        </p:nvSpPr>
        <p:spPr>
          <a:xfrm>
            <a:off x="-2789" y="764840"/>
            <a:ext cx="7136341" cy="694372"/>
          </a:xfrm>
        </p:spPr>
        <p:txBody>
          <a:bodyPr lIns="91440" tIns="45720" rIns="91440" bIns="45720" anchor="t"/>
          <a:lstStyle/>
          <a:p>
            <a:r>
              <a:rPr lang="en-GB" sz="4400" dirty="0">
                <a:latin typeface="Calibri"/>
                <a:ea typeface="Calibri"/>
                <a:cs typeface="Calibri"/>
              </a:rPr>
              <a:t>Narrative CV Resources</a:t>
            </a:r>
            <a:endParaRPr lang="en-US" sz="4400" dirty="0">
              <a:latin typeface="Calibri"/>
              <a:ea typeface="Calibri"/>
              <a:cs typeface="Calibri"/>
            </a:endParaRPr>
          </a:p>
        </p:txBody>
      </p:sp>
    </p:spTree>
    <p:extLst>
      <p:ext uri="{BB962C8B-B14F-4D97-AF65-F5344CB8AC3E}">
        <p14:creationId xmlns:p14="http://schemas.microsoft.com/office/powerpoint/2010/main" val="177957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25799D-1166-4568-94BD-E4CE2EEE2699}"/>
              </a:ext>
            </a:extLst>
          </p:cNvPr>
          <p:cNvSpPr txBox="1"/>
          <p:nvPr/>
        </p:nvSpPr>
        <p:spPr>
          <a:xfrm>
            <a:off x="4604129" y="161402"/>
            <a:ext cx="7039337" cy="769441"/>
          </a:xfrm>
          <a:prstGeom prst="rect">
            <a:avLst/>
          </a:prstGeom>
          <a:noFill/>
        </p:spPr>
        <p:txBody>
          <a:bodyPr wrap="square" lIns="91440" tIns="45720" rIns="91440" bIns="45720" rtlCol="0" anchor="t">
            <a:spAutoFit/>
          </a:bodyPr>
          <a:lstStyle/>
          <a:p>
            <a:pPr defTabSz="609630"/>
            <a:r>
              <a:rPr lang="en-GB" sz="4400" dirty="0">
                <a:solidFill>
                  <a:prstClr val="black"/>
                </a:solidFill>
                <a:latin typeface="Calibri"/>
                <a:ea typeface="Calibri"/>
                <a:cs typeface="Calibri"/>
              </a:rPr>
              <a:t>What are we going to cover?</a:t>
            </a:r>
          </a:p>
        </p:txBody>
      </p:sp>
      <p:pic>
        <p:nvPicPr>
          <p:cNvPr id="8" name="Graphic 7" descr="Help">
            <a:extLst>
              <a:ext uri="{FF2B5EF4-FFF2-40B4-BE49-F238E27FC236}">
                <a16:creationId xmlns:a16="http://schemas.microsoft.com/office/drawing/2014/main" id="{3F055450-20BE-8049-7B5C-CBA41DA2C8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59" y="1252891"/>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10" name="TextBox 9">
            <a:extLst>
              <a:ext uri="{FF2B5EF4-FFF2-40B4-BE49-F238E27FC236}">
                <a16:creationId xmlns:a16="http://schemas.microsoft.com/office/drawing/2014/main" id="{9CBCFEF3-5FAD-7634-4681-360601D82A6B}"/>
              </a:ext>
            </a:extLst>
          </p:cNvPr>
          <p:cNvSpPr txBox="1"/>
          <p:nvPr/>
        </p:nvSpPr>
        <p:spPr>
          <a:xfrm>
            <a:off x="4608286" y="2204357"/>
            <a:ext cx="7039428" cy="2613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rtl="0">
              <a:lnSpc>
                <a:spcPts val="3465"/>
              </a:lnSpc>
              <a:buFont typeface="Arial"/>
              <a:buChar char="•"/>
            </a:pPr>
            <a:r>
              <a:rPr lang="en-GB" sz="2800" b="0" i="0" u="none" strike="noStrike" dirty="0">
                <a:solidFill>
                  <a:srgbClr val="000000"/>
                </a:solidFill>
                <a:latin typeface="Calibri"/>
                <a:ea typeface="Segoe UI"/>
                <a:cs typeface="Segoe UI"/>
              </a:rPr>
              <a:t>Context of Narrative CV &amp; rationale</a:t>
            </a:r>
            <a:r>
              <a:rPr lang="en-US" sz="2800" b="0" i="0" u="none" strike="noStrike" dirty="0">
                <a:solidFill>
                  <a:srgbClr val="000000"/>
                </a:solidFill>
                <a:latin typeface="Calibri"/>
                <a:ea typeface="Segoe UI"/>
                <a:cs typeface="Segoe UI"/>
              </a:rPr>
              <a:t>​</a:t>
            </a:r>
            <a:r>
              <a:rPr lang="en-US" sz="2800" b="0" i="0" dirty="0">
                <a:solidFill>
                  <a:srgbClr val="000000"/>
                </a:solidFill>
                <a:latin typeface="Calibri"/>
                <a:ea typeface="Segoe UI"/>
                <a:cs typeface="Segoe UI"/>
              </a:rPr>
              <a:t>​</a:t>
            </a:r>
            <a:endParaRPr lang="en-US"/>
          </a:p>
          <a:p>
            <a:pPr marL="457200" lvl="0" indent="-457200" algn="l" rtl="0">
              <a:lnSpc>
                <a:spcPts val="3465"/>
              </a:lnSpc>
              <a:buFont typeface="Arial"/>
              <a:buChar char="•"/>
            </a:pPr>
            <a:endParaRPr lang="en-GB" sz="2800" b="0" i="0" dirty="0">
              <a:solidFill>
                <a:srgbClr val="000000"/>
              </a:solidFill>
              <a:latin typeface="Calibri"/>
              <a:ea typeface="Arial"/>
              <a:cs typeface="Arial"/>
            </a:endParaRPr>
          </a:p>
          <a:p>
            <a:pPr marL="457200" indent="-457200" algn="l" rtl="0">
              <a:lnSpc>
                <a:spcPts val="3465"/>
              </a:lnSpc>
              <a:buFont typeface="Arial"/>
              <a:buChar char="•"/>
            </a:pPr>
            <a:r>
              <a:rPr lang="en-GB" sz="2800" b="0" i="0" u="none" strike="noStrike" dirty="0">
                <a:solidFill>
                  <a:srgbClr val="000000"/>
                </a:solidFill>
                <a:latin typeface="Calibri"/>
                <a:ea typeface="Segoe UI"/>
                <a:cs typeface="Segoe UI"/>
              </a:rPr>
              <a:t>Consider the key sections (or modules)</a:t>
            </a:r>
            <a:r>
              <a:rPr lang="en-US" sz="2800" b="0" i="0" u="none" strike="noStrike" dirty="0">
                <a:solidFill>
                  <a:srgbClr val="000000"/>
                </a:solidFill>
                <a:latin typeface="Calibri"/>
                <a:ea typeface="Segoe UI"/>
                <a:cs typeface="Segoe UI"/>
              </a:rPr>
              <a:t>​</a:t>
            </a:r>
            <a:r>
              <a:rPr lang="en-US" sz="2800" b="0" i="0" dirty="0">
                <a:solidFill>
                  <a:srgbClr val="000000"/>
                </a:solidFill>
                <a:latin typeface="Calibri"/>
                <a:ea typeface="Segoe UI"/>
                <a:cs typeface="Segoe UI"/>
              </a:rPr>
              <a:t>​</a:t>
            </a:r>
          </a:p>
          <a:p>
            <a:pPr marL="457200" lvl="0" indent="-457200" algn="l" rtl="0">
              <a:lnSpc>
                <a:spcPts val="3465"/>
              </a:lnSpc>
              <a:buFont typeface="Arial"/>
              <a:buChar char="•"/>
            </a:pPr>
            <a:endParaRPr lang="en-GB" sz="2800" b="0" i="0" dirty="0">
              <a:solidFill>
                <a:srgbClr val="000000"/>
              </a:solidFill>
              <a:latin typeface="Calibri"/>
              <a:ea typeface="Arial"/>
              <a:cs typeface="Arial"/>
            </a:endParaRPr>
          </a:p>
          <a:p>
            <a:pPr marL="457200" indent="-457200" algn="l" rtl="0">
              <a:lnSpc>
                <a:spcPts val="3465"/>
              </a:lnSpc>
              <a:buFont typeface="Arial"/>
              <a:buChar char="•"/>
            </a:pPr>
            <a:r>
              <a:rPr lang="en-GB" sz="2800" b="0" i="0" u="none" strike="noStrike" dirty="0">
                <a:solidFill>
                  <a:srgbClr val="000000"/>
                </a:solidFill>
                <a:latin typeface="Calibri"/>
                <a:ea typeface="Segoe UI"/>
                <a:cs typeface="Segoe UI"/>
              </a:rPr>
              <a:t>Gain more understanding of key resources</a:t>
            </a:r>
          </a:p>
          <a:p>
            <a:pPr algn="ctr"/>
            <a:endParaRPr lang="en-US"/>
          </a:p>
        </p:txBody>
      </p:sp>
    </p:spTree>
    <p:extLst>
      <p:ext uri="{BB962C8B-B14F-4D97-AF65-F5344CB8AC3E}">
        <p14:creationId xmlns:p14="http://schemas.microsoft.com/office/powerpoint/2010/main" val="220706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4720656" y="84084"/>
            <a:ext cx="6922685" cy="1446550"/>
          </a:xfrm>
          <a:prstGeom prst="rect">
            <a:avLst/>
          </a:prstGeom>
        </p:spPr>
        <p:txBody>
          <a:bodyPr wrap="square" lIns="91440" tIns="45720" rIns="91440" bIns="45720" anchor="t">
            <a:spAutoFit/>
          </a:bodyPr>
          <a:lstStyle/>
          <a:p>
            <a:pPr defTabSz="609630"/>
            <a:r>
              <a:rPr lang="en-GB" sz="4400" spc="200" dirty="0">
                <a:solidFill>
                  <a:prstClr val="black"/>
                </a:solidFill>
                <a:latin typeface="Calibri"/>
                <a:ea typeface="Source Sans Pro Bold"/>
                <a:cs typeface="Arial"/>
              </a:rPr>
              <a:t>What do you know about Narrative CVs?</a:t>
            </a:r>
          </a:p>
        </p:txBody>
      </p:sp>
      <p:sp>
        <p:nvSpPr>
          <p:cNvPr id="4" name="TextBox 3">
            <a:extLst>
              <a:ext uri="{FF2B5EF4-FFF2-40B4-BE49-F238E27FC236}">
                <a16:creationId xmlns:a16="http://schemas.microsoft.com/office/drawing/2014/main" id="{D877835E-98DF-4845-8041-0471761E169F}"/>
              </a:ext>
            </a:extLst>
          </p:cNvPr>
          <p:cNvSpPr txBox="1"/>
          <p:nvPr/>
        </p:nvSpPr>
        <p:spPr>
          <a:xfrm>
            <a:off x="5005867" y="2354484"/>
            <a:ext cx="6202745" cy="3047181"/>
          </a:xfrm>
          <a:prstGeom prst="rect">
            <a:avLst/>
          </a:prstGeom>
          <a:noFill/>
        </p:spPr>
        <p:txBody>
          <a:bodyPr wrap="square" lIns="91440" tIns="45720" rIns="91440" bIns="45720" rtlCol="0" anchor="t">
            <a:spAutoFit/>
          </a:bodyPr>
          <a:lstStyle/>
          <a:p>
            <a:pPr defTabSz="609630"/>
            <a:endParaRPr lang="en-GB" sz="2667" dirty="0">
              <a:solidFill>
                <a:prstClr val="black"/>
              </a:solidFill>
              <a:latin typeface="Source Sans Pro Bold" panose="020B0604020202020204" charset="0"/>
              <a:ea typeface="Source Sans Pro Bold" panose="020B0604020202020204" charset="0"/>
              <a:cs typeface="Arial" panose="020B0604020202020204" pitchFamily="34" charset="0"/>
            </a:endParaRPr>
          </a:p>
          <a:p>
            <a:pPr marL="457200" indent="-457200" defTabSz="609630">
              <a:buFont typeface="Arial"/>
              <a:buChar char="•"/>
            </a:pPr>
            <a:r>
              <a:rPr lang="en-GB" sz="2800" dirty="0">
                <a:solidFill>
                  <a:prstClr val="black"/>
                </a:solidFill>
                <a:latin typeface="Calibri"/>
                <a:ea typeface="Calibri"/>
                <a:cs typeface="Calibri"/>
              </a:rPr>
              <a:t>How confident are you in approaching writing one are you?</a:t>
            </a:r>
          </a:p>
          <a:p>
            <a:pPr marL="457200" indent="-457200" defTabSz="609630">
              <a:buFont typeface="Arial"/>
              <a:buChar char="•"/>
            </a:pPr>
            <a:endPar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indent="-457200" defTabSz="609630">
              <a:buFont typeface="Arial"/>
              <a:buChar char="•"/>
            </a:pPr>
            <a:r>
              <a:rPr lang="en-GB" sz="2800" dirty="0">
                <a:solidFill>
                  <a:prstClr val="black"/>
                </a:solidFill>
                <a:latin typeface="Calibri"/>
                <a:ea typeface="Calibri"/>
                <a:cs typeface="Calibri"/>
              </a:rPr>
              <a:t>Have you written one before?</a:t>
            </a:r>
          </a:p>
          <a:p>
            <a:pPr marL="114300" indent="-114300" defTabSz="609630">
              <a:buFont typeface="Arial" panose="05000000000000000000" pitchFamily="2" charset="2"/>
              <a:buChar char="•"/>
            </a:pPr>
            <a:endParaRPr lang="en-GB" sz="2667" dirty="0">
              <a:solidFill>
                <a:prstClr val="black"/>
              </a:solidFill>
              <a:latin typeface="Source Sans Pro Bold" panose="020B0604020202020204" charset="0"/>
              <a:ea typeface="Source Sans Pro Bold" panose="020B0604020202020204" charset="0"/>
              <a:cs typeface="Arial" panose="020B0604020202020204" pitchFamily="34" charset="0"/>
            </a:endParaRPr>
          </a:p>
          <a:p>
            <a:pPr defTabSz="609630"/>
            <a:endParaRPr lang="en-GB" sz="2667" dirty="0">
              <a:solidFill>
                <a:prstClr val="black"/>
              </a:solidFill>
              <a:latin typeface="Source Sans Pro Bold" panose="020B0604020202020204" charset="0"/>
              <a:ea typeface="Source Sans Pro Bold" panose="020B0604020202020204" charset="0"/>
              <a:cs typeface="Arial" panose="020B0604020202020204" pitchFamily="34" charset="0"/>
            </a:endParaRPr>
          </a:p>
        </p:txBody>
      </p:sp>
      <p:pic>
        <p:nvPicPr>
          <p:cNvPr id="9" name="Graphic 8" descr="Help">
            <a:extLst>
              <a:ext uri="{FF2B5EF4-FFF2-40B4-BE49-F238E27FC236}">
                <a16:creationId xmlns:a16="http://schemas.microsoft.com/office/drawing/2014/main" id="{7B789BDE-7329-7DD8-6F68-4125B2B584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59" y="1252891"/>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68554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203200" y="15875"/>
            <a:ext cx="9639980" cy="769441"/>
          </a:xfrm>
          <a:prstGeom prst="rect">
            <a:avLst/>
          </a:prstGeom>
        </p:spPr>
        <p:txBody>
          <a:bodyPr wrap="square" lIns="91440" tIns="45720" rIns="91440" bIns="4572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4400" b="0" i="0" u="none" strike="noStrike" kern="1200" cap="none" spc="200" normalizeH="0" baseline="0" noProof="0" dirty="0">
              <a:ln>
                <a:noFill/>
              </a:ln>
              <a:solidFill>
                <a:prstClr val="black"/>
              </a:solidFill>
              <a:effectLst/>
              <a:uLnTx/>
              <a:uFillTx/>
              <a:latin typeface="Crimson Pro" pitchFamily="2" charset="0"/>
              <a:ea typeface="Source Sans Pro Bold" panose="020B0604020202020204" charset="0"/>
              <a:cs typeface="Arial" panose="020B0604020202020204" pitchFamily="34" charset="0"/>
            </a:endParaRPr>
          </a:p>
        </p:txBody>
      </p:sp>
      <p:sp>
        <p:nvSpPr>
          <p:cNvPr id="2" name="Title 1">
            <a:extLst>
              <a:ext uri="{FF2B5EF4-FFF2-40B4-BE49-F238E27FC236}">
                <a16:creationId xmlns:a16="http://schemas.microsoft.com/office/drawing/2014/main" id="{8E2E066F-5753-5949-C22C-12DC7DE12473}"/>
              </a:ext>
            </a:extLst>
          </p:cNvPr>
          <p:cNvSpPr>
            <a:spLocks noGrp="1"/>
          </p:cNvSpPr>
          <p:nvPr>
            <p:ph type="title"/>
          </p:nvPr>
        </p:nvSpPr>
        <p:spPr/>
        <p:txBody>
          <a:bodyPr lIns="91440" tIns="45720" rIns="91440" bIns="45720" anchor="t"/>
          <a:lstStyle/>
          <a:p>
            <a:r>
              <a:rPr lang="en-US" sz="4400" dirty="0">
                <a:latin typeface="Calibri"/>
                <a:ea typeface="Calibri"/>
                <a:cs typeface="Calibri"/>
              </a:rPr>
              <a:t>What is a Narrative CV?</a:t>
            </a:r>
            <a:endParaRPr lang="en-US" dirty="0">
              <a:latin typeface="Calibri"/>
              <a:ea typeface="Calibri"/>
              <a:cs typeface="Calibri"/>
            </a:endParaRPr>
          </a:p>
        </p:txBody>
      </p:sp>
      <p:sp>
        <p:nvSpPr>
          <p:cNvPr id="5" name="Content Placeholder 4">
            <a:extLst>
              <a:ext uri="{FF2B5EF4-FFF2-40B4-BE49-F238E27FC236}">
                <a16:creationId xmlns:a16="http://schemas.microsoft.com/office/drawing/2014/main" id="{0F4B55F1-1169-C384-8136-4A03CACBCB2C}"/>
              </a:ext>
            </a:extLst>
          </p:cNvPr>
          <p:cNvSpPr>
            <a:spLocks noGrp="1"/>
          </p:cNvSpPr>
          <p:nvPr>
            <p:ph sz="quarter" idx="10"/>
          </p:nvPr>
        </p:nvSpPr>
        <p:spPr>
          <a:xfrm>
            <a:off x="4622800" y="1905000"/>
            <a:ext cx="6731000" cy="3603172"/>
          </a:xfrm>
        </p:spPr>
        <p:txBody>
          <a:bodyPr lIns="91440" tIns="45720" rIns="91440" bIns="45720" anchor="t"/>
          <a:lstStyle/>
          <a:p>
            <a:pPr marL="228600" indent="-228600">
              <a:spcBef>
                <a:spcPts val="20"/>
              </a:spcBef>
            </a:pPr>
            <a:r>
              <a:rPr lang="en-US" sz="2800" dirty="0">
                <a:ea typeface="Calibri"/>
                <a:cs typeface="Calibri"/>
              </a:rPr>
              <a:t>Royal Society Resume for Researchers</a:t>
            </a:r>
          </a:p>
          <a:p>
            <a:pPr marL="228600" indent="-228600">
              <a:spcBef>
                <a:spcPts val="20"/>
              </a:spcBef>
            </a:pPr>
            <a:endParaRPr lang="en-US" sz="2800" dirty="0">
              <a:ea typeface="Calibri"/>
              <a:cs typeface="Calibri"/>
            </a:endParaRPr>
          </a:p>
          <a:p>
            <a:pPr marL="228600" indent="-228600">
              <a:spcBef>
                <a:spcPts val="20"/>
              </a:spcBef>
            </a:pPr>
            <a:r>
              <a:rPr lang="en-US" sz="2800" dirty="0">
                <a:ea typeface="Calibri"/>
                <a:cs typeface="Calibri"/>
              </a:rPr>
              <a:t>UKRI – R4RI (Resume for Research &amp; Innovation)</a:t>
            </a:r>
          </a:p>
          <a:p>
            <a:pPr marL="228600" indent="-228600">
              <a:spcBef>
                <a:spcPts val="20"/>
              </a:spcBef>
            </a:pPr>
            <a:endParaRPr lang="en-US" sz="2800" dirty="0">
              <a:ea typeface="Calibri"/>
              <a:cs typeface="Calibri"/>
            </a:endParaRPr>
          </a:p>
          <a:p>
            <a:pPr marL="228600" indent="-228600">
              <a:spcBef>
                <a:spcPts val="20"/>
              </a:spcBef>
            </a:pPr>
            <a:r>
              <a:rPr lang="en-US" sz="2800" dirty="0">
                <a:ea typeface="Calibri"/>
                <a:cs typeface="Calibri"/>
              </a:rPr>
              <a:t>Other funding bodies have adopted them e.g. Luxembourg, Switzerland, Ireland </a:t>
            </a:r>
            <a:r>
              <a:rPr lang="en-US" sz="2800" dirty="0" err="1">
                <a:ea typeface="Calibri"/>
                <a:cs typeface="Calibri"/>
              </a:rPr>
              <a:t>etc</a:t>
            </a:r>
            <a:endParaRPr lang="en-US" sz="2800" dirty="0">
              <a:ea typeface="Calibri"/>
              <a:cs typeface="Calibri"/>
            </a:endParaRPr>
          </a:p>
          <a:p>
            <a:pPr marL="228600" indent="-228600"/>
            <a:endParaRPr lang="en-US" sz="2100" dirty="0">
              <a:ea typeface="Calibri"/>
              <a:cs typeface="Calibri"/>
            </a:endParaRPr>
          </a:p>
        </p:txBody>
      </p:sp>
      <p:pic>
        <p:nvPicPr>
          <p:cNvPr id="6" name="Graphic 5" descr="Help">
            <a:extLst>
              <a:ext uri="{FF2B5EF4-FFF2-40B4-BE49-F238E27FC236}">
                <a16:creationId xmlns:a16="http://schemas.microsoft.com/office/drawing/2014/main" id="{EC02B8A0-C15C-B6C7-951F-96C5F48C03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59" y="1252891"/>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4320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1210129" y="106589"/>
            <a:ext cx="9639980" cy="769441"/>
          </a:xfrm>
          <a:prstGeom prst="rect">
            <a:avLst/>
          </a:prstGeom>
        </p:spPr>
        <p:txBody>
          <a:bodyPr wrap="square" lIns="91440" tIns="45720" rIns="91440" bIns="4572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GB" sz="4400" spc="200" dirty="0">
                <a:solidFill>
                  <a:prstClr val="black"/>
                </a:solidFill>
                <a:latin typeface="Calibri"/>
                <a:ea typeface="Source Sans Pro Bold"/>
                <a:cs typeface="Arial"/>
              </a:rPr>
              <a:t>UKRI – High level principals</a:t>
            </a:r>
            <a:endParaRPr kumimoji="0" lang="en-GB" sz="4400" b="0" i="0" u="none" strike="noStrike" kern="1200" cap="none" spc="200" normalizeH="0" baseline="0" noProof="0" dirty="0">
              <a:ln>
                <a:noFill/>
              </a:ln>
              <a:solidFill>
                <a:prstClr val="black"/>
              </a:solidFill>
              <a:effectLst/>
              <a:uLnTx/>
              <a:uFillTx/>
              <a:latin typeface="Calibri"/>
              <a:ea typeface="Source Sans Pro Bold"/>
              <a:cs typeface="Arial"/>
            </a:endParaRPr>
          </a:p>
        </p:txBody>
      </p:sp>
      <p:sp>
        <p:nvSpPr>
          <p:cNvPr id="4" name="TextBox 3">
            <a:extLst>
              <a:ext uri="{FF2B5EF4-FFF2-40B4-BE49-F238E27FC236}">
                <a16:creationId xmlns:a16="http://schemas.microsoft.com/office/drawing/2014/main" id="{D877835E-98DF-4845-8041-0471761E169F}"/>
              </a:ext>
            </a:extLst>
          </p:cNvPr>
          <p:cNvSpPr txBox="1"/>
          <p:nvPr/>
        </p:nvSpPr>
        <p:spPr>
          <a:xfrm>
            <a:off x="994230" y="491660"/>
            <a:ext cx="11097985" cy="6083845"/>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Source Sans Pro Bold" panose="020B0604020202020204" charset="0"/>
              <a:ea typeface="Source Sans Pro Bold" panose="020B0604020202020204" charset="0"/>
              <a:cs typeface="Arial" panose="020B0604020202020204" pitchFamily="34" charset="0"/>
            </a:endParaRPr>
          </a:p>
          <a:p>
            <a:pPr marL="457200" marR="0" lvl="0" indent="-457200" algn="l" defTabSz="609630" rtl="0" eaLnBrk="1" fontAlgn="auto" latinLnBrk="0" hangingPunct="1">
              <a:lnSpc>
                <a:spcPct val="100000"/>
              </a:lnSpc>
              <a:spcBef>
                <a:spcPts val="0"/>
              </a:spcBef>
              <a:spcAft>
                <a:spcPts val="0"/>
              </a:spcAft>
              <a:buClrTx/>
              <a:buSzTx/>
              <a:buFont typeface="Arial" panose="05000000000000000000" pitchFamily="2" charset="2"/>
              <a:buChar char="•"/>
              <a:tabLst/>
              <a:defRPr/>
            </a:pPr>
            <a:r>
              <a:rPr lang="en-GB" sz="2400" dirty="0">
                <a:solidFill>
                  <a:prstClr val="black"/>
                </a:solidFill>
                <a:latin typeface="Calibri"/>
                <a:ea typeface="Calibri"/>
                <a:cs typeface="Calibri"/>
              </a:rPr>
              <a:t>Empower applicants to highlight a broad variety of research &amp; innovation contributions &amp; demonstrate their value</a:t>
            </a:r>
            <a:endParaRPr lang="en-GB" sz="2400" i="0" u="none" strike="noStrike" kern="1200" cap="none" spc="0" normalizeH="0" baseline="0" noProof="0" dirty="0">
              <a:ln>
                <a:noFill/>
              </a:ln>
              <a:solidFill>
                <a:prstClr val="black"/>
              </a:solidFill>
              <a:effectLst/>
              <a:uLnTx/>
              <a:uFillTx/>
              <a:latin typeface="Calibri"/>
              <a:ea typeface="Calibri"/>
              <a:cs typeface="Calibri"/>
            </a:endParaRPr>
          </a:p>
          <a:p>
            <a:pPr marL="457200" indent="-457200" defTabSz="609630">
              <a:buFont typeface="Arial" panose="05000000000000000000" pitchFamily="2" charset="2"/>
              <a:buChar char="•"/>
              <a:defRPr/>
            </a:pPr>
            <a:endParaRPr lang="en-GB" sz="2400" dirty="0">
              <a:solidFill>
                <a:prstClr val="black"/>
              </a:solidFill>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 typeface="Arial" panose="05000000000000000000" pitchFamily="2" charset="2"/>
              <a:buChar char="•"/>
              <a:tabLst/>
              <a:defRPr/>
            </a:pPr>
            <a:r>
              <a:rPr lang="en-GB" sz="2400" dirty="0">
                <a:solidFill>
                  <a:prstClr val="black"/>
                </a:solidFill>
                <a:latin typeface="Calibri"/>
                <a:ea typeface="Calibri"/>
                <a:cs typeface="Calibri"/>
              </a:rPr>
              <a:t>To enable applicants to demonstrate the value of their contributions across a broad range of areas and their relationship to the application / opportunity</a:t>
            </a:r>
            <a:endParaRPr lang="en-GB" sz="2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indent="-457200" defTabSz="609630">
              <a:buFont typeface="Arial" panose="05000000000000000000" pitchFamily="2" charset="2"/>
              <a:buChar char="•"/>
              <a:defRPr/>
            </a:pPr>
            <a:endParaRPr lang="en-GB" sz="2400" dirty="0">
              <a:solidFill>
                <a:prstClr val="black"/>
              </a:solidFill>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 typeface="Arial" panose="05000000000000000000" pitchFamily="2" charset="2"/>
              <a:buChar char="•"/>
              <a:tabLst/>
              <a:defRPr/>
            </a:pPr>
            <a:r>
              <a:rPr lang="en-GB" sz="2400" dirty="0">
                <a:solidFill>
                  <a:prstClr val="black"/>
                </a:solidFill>
                <a:latin typeface="Calibri"/>
                <a:ea typeface="Calibri"/>
                <a:cs typeface="Calibri"/>
              </a:rPr>
              <a:t>To encourage applicants to provide the content as they see fit, ensuring any example of what could be included is not exhaustive or restrictive</a:t>
            </a:r>
          </a:p>
          <a:p>
            <a:pPr marL="457200" indent="-457200" defTabSz="609630">
              <a:buFont typeface="Arial" panose="05000000000000000000" pitchFamily="2" charset="2"/>
              <a:buChar char="•"/>
              <a:defRPr/>
            </a:pPr>
            <a:endParaRPr lang="en-GB" sz="2400" dirty="0">
              <a:solidFill>
                <a:prstClr val="black"/>
              </a:solidFill>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 typeface="Arial" panose="05000000000000000000" pitchFamily="2" charset="2"/>
              <a:buChar char="•"/>
              <a:tabLst/>
              <a:defRPr/>
            </a:pPr>
            <a:r>
              <a:rPr kumimoji="0" lang="en-GB" sz="2400" i="0" u="none" strike="noStrike" kern="1200" cap="none" spc="0" normalizeH="0" baseline="0" noProof="0" dirty="0">
                <a:ln>
                  <a:noFill/>
                </a:ln>
                <a:solidFill>
                  <a:prstClr val="black"/>
                </a:solidFill>
                <a:effectLst/>
                <a:uLnTx/>
                <a:uFillTx/>
                <a:latin typeface="Calibri"/>
                <a:ea typeface="Calibri"/>
                <a:cs typeface="Calibri"/>
              </a:rPr>
              <a:t>To allow a more varied and di</a:t>
            </a:r>
            <a:r>
              <a:rPr lang="en-GB" sz="2400" dirty="0">
                <a:solidFill>
                  <a:prstClr val="black"/>
                </a:solidFill>
                <a:latin typeface="Calibri"/>
                <a:ea typeface="Calibri"/>
                <a:cs typeface="Calibri"/>
              </a:rPr>
              <a:t>verse picture of applicants, allowing for focus on their strengths and interests</a:t>
            </a:r>
            <a:endParaRPr lang="en-GB" sz="2400" i="0" u="none" strike="noStrike" kern="1200" cap="none" spc="0" normalizeH="0" baseline="0" noProof="0" dirty="0">
              <a:ln>
                <a:noFill/>
              </a:ln>
              <a:solidFill>
                <a:prstClr val="black"/>
              </a:solidFill>
              <a:effectLst/>
              <a:uLnTx/>
              <a:uFillTx/>
              <a:latin typeface="Calibri"/>
              <a:ea typeface="Calibri"/>
              <a:cs typeface="Calibri"/>
            </a:endParaRPr>
          </a:p>
          <a:p>
            <a:pPr marL="457200" indent="-457200" defTabSz="609630">
              <a:buFont typeface="Arial" panose="05000000000000000000" pitchFamily="2" charset="2"/>
              <a:buChar char="•"/>
              <a:defRPr/>
            </a:pPr>
            <a:endParaRPr lang="en-GB" sz="2400" dirty="0">
              <a:solidFill>
                <a:prstClr val="black"/>
              </a:solidFill>
              <a:latin typeface="Calibri"/>
              <a:ea typeface="Calibri"/>
              <a:cs typeface="Calibri"/>
            </a:endParaRPr>
          </a:p>
          <a:p>
            <a:pPr marL="457200" indent="-457200" defTabSz="609630">
              <a:buFont typeface="Arial" panose="05000000000000000000" pitchFamily="2" charset="2"/>
              <a:buChar char="•"/>
              <a:defRPr/>
            </a:pPr>
            <a:r>
              <a:rPr lang="en-GB" sz="2400" dirty="0">
                <a:solidFill>
                  <a:prstClr val="black"/>
                </a:solidFill>
                <a:latin typeface="Calibri"/>
                <a:ea typeface="Calibri"/>
                <a:cs typeface="Calibri"/>
              </a:rPr>
              <a:t>To reduce the importance of metrics as surrogate measures of quality, and to reflect upon their use in assessment</a:t>
            </a:r>
            <a:endParaRPr lang="en-GB" sz="2400" i="0" u="none" strike="noStrike" kern="1200" cap="none" spc="0" normalizeH="0" baseline="0" noProof="0" dirty="0">
              <a:ln>
                <a:noFill/>
              </a:ln>
              <a:solidFill>
                <a:prstClr val="black"/>
              </a:solidFill>
              <a:effectLst/>
              <a:uLnTx/>
              <a:uFillTx/>
              <a:latin typeface="Calibri"/>
              <a:ea typeface="Calibri"/>
              <a:cs typeface="Calibri"/>
            </a:endParaRPr>
          </a:p>
          <a:p>
            <a:pPr defTabSz="609630">
              <a:defRPr/>
            </a:pPr>
            <a:endParaRPr lang="en-GB" sz="2667" dirty="0">
              <a:solidFill>
                <a:prstClr val="black"/>
              </a:solidFill>
              <a:latin typeface="Source Sans Pro Bold" panose="020B0604020202020204" charset="0"/>
              <a:ea typeface="Source Sans Pro Bold" panose="020B0604020202020204" charset="0"/>
              <a:cs typeface="Arial" panose="020B0604020202020204" pitchFamily="34" charset="0"/>
            </a:endParaRPr>
          </a:p>
        </p:txBody>
      </p:sp>
    </p:spTree>
    <p:extLst>
      <p:ext uri="{BB962C8B-B14F-4D97-AF65-F5344CB8AC3E}">
        <p14:creationId xmlns:p14="http://schemas.microsoft.com/office/powerpoint/2010/main" val="382642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E68E-7408-27B7-61AB-1755C39414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7E05F8-5CEE-A7D1-6181-8131D9BA51D3}"/>
              </a:ext>
            </a:extLst>
          </p:cNvPr>
          <p:cNvSpPr txBox="1"/>
          <p:nvPr/>
        </p:nvSpPr>
        <p:spPr>
          <a:xfrm flipH="1">
            <a:off x="1460458" y="267630"/>
            <a:ext cx="9133201" cy="1354217"/>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4400">
                <a:latin typeface="Calibri"/>
                <a:ea typeface="Calibri"/>
                <a:cs typeface="Calibri"/>
              </a:rPr>
              <a:t>Narrative CV Core Modules</a:t>
            </a:r>
          </a:p>
          <a:p>
            <a:pPr algn="ctr"/>
            <a:endParaRPr lang="en-GB" sz="4000" b="1" dirty="0">
              <a:ea typeface="Calibri"/>
              <a:cs typeface="Calibri"/>
            </a:endParaRPr>
          </a:p>
        </p:txBody>
      </p:sp>
      <p:grpSp>
        <p:nvGrpSpPr>
          <p:cNvPr id="5" name="Group 4">
            <a:extLst>
              <a:ext uri="{FF2B5EF4-FFF2-40B4-BE49-F238E27FC236}">
                <a16:creationId xmlns:a16="http://schemas.microsoft.com/office/drawing/2014/main" id="{7E0FBF3E-8CE1-407A-F76B-FC4456DB2044}"/>
              </a:ext>
            </a:extLst>
          </p:cNvPr>
          <p:cNvGrpSpPr/>
          <p:nvPr/>
        </p:nvGrpSpPr>
        <p:grpSpPr>
          <a:xfrm>
            <a:off x="406934" y="766445"/>
            <a:ext cx="11251885" cy="5952084"/>
            <a:chOff x="406934" y="766445"/>
            <a:chExt cx="11251885" cy="5952084"/>
          </a:xfrm>
        </p:grpSpPr>
        <p:grpSp>
          <p:nvGrpSpPr>
            <p:cNvPr id="409" name="Group 408">
              <a:extLst>
                <a:ext uri="{FF2B5EF4-FFF2-40B4-BE49-F238E27FC236}">
                  <a16:creationId xmlns:a16="http://schemas.microsoft.com/office/drawing/2014/main" id="{2DAB0426-3E08-DD56-80FC-613B9E486CA3}"/>
                </a:ext>
              </a:extLst>
            </p:cNvPr>
            <p:cNvGrpSpPr/>
            <p:nvPr/>
          </p:nvGrpSpPr>
          <p:grpSpPr>
            <a:xfrm>
              <a:off x="409513" y="766445"/>
              <a:ext cx="5543310" cy="2841933"/>
              <a:chOff x="809782" y="1134627"/>
              <a:chExt cx="8299926" cy="3773191"/>
            </a:xfrm>
          </p:grpSpPr>
          <p:sp>
            <p:nvSpPr>
              <p:cNvPr id="404" name="Oval 403">
                <a:extLst>
                  <a:ext uri="{FF2B5EF4-FFF2-40B4-BE49-F238E27FC236}">
                    <a16:creationId xmlns:a16="http://schemas.microsoft.com/office/drawing/2014/main" id="{BA835FC8-3091-C8D5-7FF2-786AF96F33FC}"/>
                  </a:ext>
                </a:extLst>
              </p:cNvPr>
              <p:cNvSpPr/>
              <p:nvPr/>
            </p:nvSpPr>
            <p:spPr>
              <a:xfrm>
                <a:off x="809782" y="1134627"/>
                <a:ext cx="1364824" cy="1310950"/>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95" name="TextBox 394">
                <a:extLst>
                  <a:ext uri="{FF2B5EF4-FFF2-40B4-BE49-F238E27FC236}">
                    <a16:creationId xmlns:a16="http://schemas.microsoft.com/office/drawing/2014/main" id="{15199460-E169-6050-DF3B-F4E7BEBDCC8F}"/>
                  </a:ext>
                </a:extLst>
              </p:cNvPr>
              <p:cNvSpPr txBox="1"/>
              <p:nvPr/>
            </p:nvSpPr>
            <p:spPr>
              <a:xfrm>
                <a:off x="1495423" y="1795758"/>
                <a:ext cx="7614285" cy="3112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the generation of new ideas, tools, methodologies or knowledge</a:t>
                </a:r>
                <a:endParaRPr lang="en-US" sz="800">
                  <a:solidFill>
                    <a:srgbClr val="000000"/>
                  </a:solidFill>
                  <a:ea typeface="Calibri"/>
                  <a:cs typeface="Calibri"/>
                </a:endParaRPr>
              </a:p>
              <a:p>
                <a:pPr marL="304165" lvl="1"/>
                <a:endParaRPr lang="en-US" sz="2100" dirty="0">
                  <a:solidFill>
                    <a:srgbClr val="FEFBEA"/>
                  </a:solidFill>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396" name="TextBox 395">
                <a:extLst>
                  <a:ext uri="{FF2B5EF4-FFF2-40B4-BE49-F238E27FC236}">
                    <a16:creationId xmlns:a16="http://schemas.microsoft.com/office/drawing/2014/main" id="{6ABE10FE-436D-5A55-B42B-4310B43C261F}"/>
                  </a:ext>
                </a:extLst>
              </p:cNvPr>
              <p:cNvSpPr txBox="1"/>
              <p:nvPr/>
            </p:nvSpPr>
            <p:spPr>
              <a:xfrm>
                <a:off x="1642378" y="2938756"/>
                <a:ext cx="7353030"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skills acquired from past research projects, key outputs such as data sets, software, and research and policy publications.</a:t>
                </a:r>
              </a:p>
              <a:p>
                <a:endParaRPr lang="en-US" sz="1867" dirty="0">
                  <a:ea typeface="Calibri"/>
                  <a:cs typeface="Calibri"/>
                </a:endParaRPr>
              </a:p>
            </p:txBody>
          </p:sp>
          <p:pic>
            <p:nvPicPr>
              <p:cNvPr id="405" name="Graphic 404" descr="Head with gears outline">
                <a:extLst>
                  <a:ext uri="{FF2B5EF4-FFF2-40B4-BE49-F238E27FC236}">
                    <a16:creationId xmlns:a16="http://schemas.microsoft.com/office/drawing/2014/main" id="{60C47188-52E4-E531-51DB-C1E864B73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1257300"/>
                <a:ext cx="914400" cy="914400"/>
              </a:xfrm>
              <a:prstGeom prst="rect">
                <a:avLst/>
              </a:prstGeom>
            </p:spPr>
          </p:pic>
        </p:grpSp>
        <p:grpSp>
          <p:nvGrpSpPr>
            <p:cNvPr id="408" name="Group 407">
              <a:extLst>
                <a:ext uri="{FF2B5EF4-FFF2-40B4-BE49-F238E27FC236}">
                  <a16:creationId xmlns:a16="http://schemas.microsoft.com/office/drawing/2014/main" id="{1F58CC03-CAEE-7BCC-250E-EC82D585E5CD}"/>
                </a:ext>
              </a:extLst>
            </p:cNvPr>
            <p:cNvGrpSpPr/>
            <p:nvPr/>
          </p:nvGrpSpPr>
          <p:grpSpPr>
            <a:xfrm>
              <a:off x="6080576" y="843504"/>
              <a:ext cx="5558189" cy="2713288"/>
              <a:chOff x="9284150" y="1248927"/>
              <a:chExt cx="8337284" cy="4069932"/>
            </a:xfrm>
          </p:grpSpPr>
          <p:sp>
            <p:nvSpPr>
              <p:cNvPr id="406" name="Oval 405">
                <a:extLst>
                  <a:ext uri="{FF2B5EF4-FFF2-40B4-BE49-F238E27FC236}">
                    <a16:creationId xmlns:a16="http://schemas.microsoft.com/office/drawing/2014/main" id="{E272B744-BF84-1A1F-9B83-FE7304A41045}"/>
                  </a:ext>
                </a:extLst>
              </p:cNvPr>
              <p:cNvSpPr/>
              <p:nvPr/>
            </p:nvSpPr>
            <p:spPr>
              <a:xfrm>
                <a:off x="16256610" y="1248927"/>
                <a:ext cx="1364824" cy="1310950"/>
              </a:xfrm>
              <a:prstGeom prst="ellipse">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97" name="TextBox 396">
                <a:extLst>
                  <a:ext uri="{FF2B5EF4-FFF2-40B4-BE49-F238E27FC236}">
                    <a16:creationId xmlns:a16="http://schemas.microsoft.com/office/drawing/2014/main" id="{D1B0661C-F7D3-BF61-AC42-47E580D37EC8}"/>
                  </a:ext>
                </a:extLst>
              </p:cNvPr>
              <p:cNvSpPr txBox="1"/>
              <p:nvPr/>
            </p:nvSpPr>
            <p:spPr>
              <a:xfrm>
                <a:off x="9284150" y="1779429"/>
                <a:ext cx="7663271" cy="353943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The development of others and maintenance of effective working relationships </a:t>
                </a: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398" name="TextBox 397">
                <a:extLst>
                  <a:ext uri="{FF2B5EF4-FFF2-40B4-BE49-F238E27FC236}">
                    <a16:creationId xmlns:a16="http://schemas.microsoft.com/office/drawing/2014/main" id="{6B8CFB09-C73E-3ED8-1469-AC470295DDFC}"/>
                  </a:ext>
                </a:extLst>
              </p:cNvPr>
              <p:cNvSpPr txBox="1"/>
              <p:nvPr/>
            </p:nvSpPr>
            <p:spPr>
              <a:xfrm>
                <a:off x="9446147" y="3313453"/>
                <a:ext cx="7353028" cy="1815882"/>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management, supervision, or mentoring critical to the success of a team or its members, or strategic leadership in shaping the direction of a team, </a:t>
                </a:r>
                <a:r>
                  <a:rPr lang="en-US" sz="1867" dirty="0" err="1">
                    <a:ea typeface="Calibri"/>
                    <a:cs typeface="Calibri"/>
                  </a:rPr>
                  <a:t>organisation</a:t>
                </a:r>
                <a:r>
                  <a:rPr lang="en-US" sz="1867" dirty="0">
                    <a:ea typeface="Calibri"/>
                    <a:cs typeface="Calibri"/>
                  </a:rPr>
                  <a:t>, company or institution.</a:t>
                </a:r>
              </a:p>
            </p:txBody>
          </p:sp>
          <p:pic>
            <p:nvPicPr>
              <p:cNvPr id="407" name="Graphic 406" descr="Handshake outline">
                <a:extLst>
                  <a:ext uri="{FF2B5EF4-FFF2-40B4-BE49-F238E27FC236}">
                    <a16:creationId xmlns:a16="http://schemas.microsoft.com/office/drawing/2014/main" id="{98C24BD5-5A57-2816-D74E-0217CCCA62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57172" y="1322614"/>
                <a:ext cx="996042" cy="1045028"/>
              </a:xfrm>
              <a:prstGeom prst="rect">
                <a:avLst/>
              </a:prstGeom>
            </p:spPr>
          </p:pic>
        </p:grpSp>
        <p:grpSp>
          <p:nvGrpSpPr>
            <p:cNvPr id="417" name="Group 416">
              <a:extLst>
                <a:ext uri="{FF2B5EF4-FFF2-40B4-BE49-F238E27FC236}">
                  <a16:creationId xmlns:a16="http://schemas.microsoft.com/office/drawing/2014/main" id="{1657742C-3FB2-1C63-23A8-C8FB189C06C2}"/>
                </a:ext>
              </a:extLst>
            </p:cNvPr>
            <p:cNvGrpSpPr/>
            <p:nvPr/>
          </p:nvGrpSpPr>
          <p:grpSpPr>
            <a:xfrm>
              <a:off x="6100629" y="3424850"/>
              <a:ext cx="5558190" cy="3293679"/>
              <a:chOff x="9267821" y="5004498"/>
              <a:chExt cx="8337285" cy="4940518"/>
            </a:xfrm>
          </p:grpSpPr>
          <p:sp>
            <p:nvSpPr>
              <p:cNvPr id="411" name="Oval 410">
                <a:extLst>
                  <a:ext uri="{FF2B5EF4-FFF2-40B4-BE49-F238E27FC236}">
                    <a16:creationId xmlns:a16="http://schemas.microsoft.com/office/drawing/2014/main" id="{3B9E9BCE-3561-27E6-EAF6-1A66D86A25FA}"/>
                  </a:ext>
                </a:extLst>
              </p:cNvPr>
              <p:cNvSpPr/>
              <p:nvPr/>
            </p:nvSpPr>
            <p:spPr>
              <a:xfrm>
                <a:off x="16240282" y="5004498"/>
                <a:ext cx="1364824" cy="1310950"/>
              </a:xfrm>
              <a:prstGeom prst="ellipse">
                <a:avLst/>
              </a:prstGeom>
              <a:solidFill>
                <a:schemeClr val="accent3">
                  <a:lumMod val="75000"/>
                </a:schemeClr>
              </a:solidFill>
              <a:ln>
                <a:noFill/>
              </a:ln>
            </p:spPr>
            <p:style>
              <a:lnRef idx="3">
                <a:schemeClr val="lt1"/>
              </a:lnRef>
              <a:fillRef idx="1">
                <a:schemeClr val="accent1"/>
              </a:fillRef>
              <a:effectRef idx="1">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401" name="TextBox 400">
                <a:extLst>
                  <a:ext uri="{FF2B5EF4-FFF2-40B4-BE49-F238E27FC236}">
                    <a16:creationId xmlns:a16="http://schemas.microsoft.com/office/drawing/2014/main" id="{849FE614-9753-DA99-BAE3-B7E02ADACB25}"/>
                  </a:ext>
                </a:extLst>
              </p:cNvPr>
              <p:cNvSpPr txBox="1"/>
              <p:nvPr/>
            </p:nvSpPr>
            <p:spPr>
              <a:xfrm>
                <a:off x="9267821" y="5420701"/>
                <a:ext cx="7663271" cy="4524315"/>
              </a:xfrm>
              <a:prstGeom prst="rect">
                <a:avLst/>
              </a:prstGeom>
              <a:solidFill>
                <a:schemeClr val="accent3">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broader research/innovation-users and audiences and towards wider society</a:t>
                </a:r>
                <a:endParaRPr lang="en-US" sz="800">
                  <a:solidFill>
                    <a:srgbClr val="000000"/>
                  </a:solidFill>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402" name="TextBox 401">
                <a:extLst>
                  <a:ext uri="{FF2B5EF4-FFF2-40B4-BE49-F238E27FC236}">
                    <a16:creationId xmlns:a16="http://schemas.microsoft.com/office/drawing/2014/main" id="{0B3D2BA4-1047-7904-4DB0-56E38057F48B}"/>
                  </a:ext>
                </a:extLst>
              </p:cNvPr>
              <p:cNvSpPr txBox="1"/>
              <p:nvPr/>
            </p:nvSpPr>
            <p:spPr>
              <a:xfrm>
                <a:off x="9414779" y="7020900"/>
                <a:ext cx="7353028" cy="2677656"/>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engagement across the public and/or private sectors or with the wider public, research which has contributed to policy development or public understanding, other impacts across research, policy, practice and business, and other research users.</a:t>
                </a:r>
              </a:p>
            </p:txBody>
          </p:sp>
          <p:pic>
            <p:nvPicPr>
              <p:cNvPr id="413" name="Graphic 412" descr="Group of people outline">
                <a:extLst>
                  <a:ext uri="{FF2B5EF4-FFF2-40B4-BE49-F238E27FC236}">
                    <a16:creationId xmlns:a16="http://schemas.microsoft.com/office/drawing/2014/main" id="{8A3F7449-30F4-00D5-EDF1-80241FE517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459200" y="5143500"/>
                <a:ext cx="914400" cy="914400"/>
              </a:xfrm>
              <a:prstGeom prst="rect">
                <a:avLst/>
              </a:prstGeom>
            </p:spPr>
          </p:pic>
        </p:grpSp>
        <p:grpSp>
          <p:nvGrpSpPr>
            <p:cNvPr id="416" name="Group 415">
              <a:extLst>
                <a:ext uri="{FF2B5EF4-FFF2-40B4-BE49-F238E27FC236}">
                  <a16:creationId xmlns:a16="http://schemas.microsoft.com/office/drawing/2014/main" id="{D986577D-656D-9FE5-8FB9-B300F65A9F91}"/>
                </a:ext>
              </a:extLst>
            </p:cNvPr>
            <p:cNvGrpSpPr/>
            <p:nvPr/>
          </p:nvGrpSpPr>
          <p:grpSpPr>
            <a:xfrm>
              <a:off x="406934" y="3371282"/>
              <a:ext cx="5535863" cy="3220301"/>
              <a:chOff x="728139" y="4939185"/>
              <a:chExt cx="8303794" cy="4830452"/>
            </a:xfrm>
          </p:grpSpPr>
          <p:sp>
            <p:nvSpPr>
              <p:cNvPr id="410" name="Oval 409">
                <a:extLst>
                  <a:ext uri="{FF2B5EF4-FFF2-40B4-BE49-F238E27FC236}">
                    <a16:creationId xmlns:a16="http://schemas.microsoft.com/office/drawing/2014/main" id="{BA835FC8-3091-C8D5-7FF2-786AF96F33FC}"/>
                  </a:ext>
                </a:extLst>
              </p:cNvPr>
              <p:cNvSpPr/>
              <p:nvPr/>
            </p:nvSpPr>
            <p:spPr>
              <a:xfrm>
                <a:off x="728139" y="4939185"/>
                <a:ext cx="1364824" cy="1310950"/>
              </a:xfrm>
              <a:prstGeom prst="ellipse">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99" name="TextBox 398">
                <a:extLst>
                  <a:ext uri="{FF2B5EF4-FFF2-40B4-BE49-F238E27FC236}">
                    <a16:creationId xmlns:a16="http://schemas.microsoft.com/office/drawing/2014/main" id="{6E3B24C9-6B9F-210B-FB81-1E5E64785822}"/>
                  </a:ext>
                </a:extLst>
              </p:cNvPr>
              <p:cNvSpPr txBox="1"/>
              <p:nvPr/>
            </p:nvSpPr>
            <p:spPr>
              <a:xfrm>
                <a:off x="1413778" y="5453358"/>
                <a:ext cx="7618155" cy="431627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the wider research and innovation community </a:t>
                </a:r>
              </a:p>
              <a:p>
                <a:endParaRPr lang="en-US" sz="2133" dirty="0">
                  <a:ea typeface="Calibri"/>
                  <a:cs typeface="Calibri"/>
                </a:endParaRPr>
              </a:p>
              <a:p>
                <a:endParaRPr lang="en-US" sz="2100" dirty="0">
                  <a:ea typeface="Calibri"/>
                  <a:cs typeface="Calibri"/>
                </a:endParaRPr>
              </a:p>
              <a:p>
                <a:endParaRPr lang="en-US" sz="2133" dirty="0">
                  <a:ea typeface="Calibri"/>
                  <a:cs typeface="Calibri"/>
                </a:endParaRPr>
              </a:p>
              <a:p>
                <a:endParaRPr lang="en-US" sz="80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2133" dirty="0">
                  <a:ea typeface="Calibri"/>
                  <a:cs typeface="Calibri"/>
                </a:endParaRPr>
              </a:p>
            </p:txBody>
          </p:sp>
          <p:pic>
            <p:nvPicPr>
              <p:cNvPr id="412" name="Graphic 411" descr="Users outline">
                <a:extLst>
                  <a:ext uri="{FF2B5EF4-FFF2-40B4-BE49-F238E27FC236}">
                    <a16:creationId xmlns:a16="http://schemas.microsoft.com/office/drawing/2014/main" id="{137DE382-C303-C2B4-6060-6DAE8C6F18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0100" y="4996543"/>
                <a:ext cx="914400" cy="914400"/>
              </a:xfrm>
              <a:prstGeom prst="rect">
                <a:avLst/>
              </a:prstGeom>
            </p:spPr>
          </p:pic>
          <p:sp>
            <p:nvSpPr>
              <p:cNvPr id="400" name="TextBox 399">
                <a:extLst>
                  <a:ext uri="{FF2B5EF4-FFF2-40B4-BE49-F238E27FC236}">
                    <a16:creationId xmlns:a16="http://schemas.microsoft.com/office/drawing/2014/main" id="{CC7090CA-186D-D092-0A72-8C00D56DC686}"/>
                  </a:ext>
                </a:extLst>
              </p:cNvPr>
              <p:cNvSpPr txBox="1"/>
              <p:nvPr/>
            </p:nvSpPr>
            <p:spPr>
              <a:xfrm>
                <a:off x="1546984" y="6874373"/>
                <a:ext cx="7353028" cy="2677656"/>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across disciplines, institutions, and/or countries, commitments such as editing, reviewing and committee work, positions of responsibility, aiding and improvement of research integrity and culture, or strategic </a:t>
                </a:r>
                <a:r>
                  <a:rPr lang="en-US" sz="1867">
                    <a:ea typeface="Calibri"/>
                    <a:cs typeface="Calibri"/>
                  </a:rPr>
                  <a:t>leadership in influencing a research agenda.</a:t>
                </a:r>
              </a:p>
            </p:txBody>
          </p:sp>
        </p:grpSp>
      </p:grpSp>
      <p:sp>
        <p:nvSpPr>
          <p:cNvPr id="418" name="TextBox 417">
            <a:extLst>
              <a:ext uri="{FF2B5EF4-FFF2-40B4-BE49-F238E27FC236}">
                <a16:creationId xmlns:a16="http://schemas.microsoft.com/office/drawing/2014/main" id="{84995357-C6E2-1C49-4FFD-AA9D3E3BD2ED}"/>
              </a:ext>
            </a:extLst>
          </p:cNvPr>
          <p:cNvSpPr txBox="1"/>
          <p:nvPr/>
        </p:nvSpPr>
        <p:spPr>
          <a:xfrm rot="5400000">
            <a:off x="10814558" y="5389099"/>
            <a:ext cx="2197609" cy="2308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100" dirty="0">
                <a:ea typeface="Calibri"/>
                <a:cs typeface="Calibri"/>
              </a:rPr>
              <a:t>Based on UKRI R4RI Template</a:t>
            </a:r>
          </a:p>
        </p:txBody>
      </p:sp>
    </p:spTree>
    <p:extLst>
      <p:ext uri="{BB962C8B-B14F-4D97-AF65-F5344CB8AC3E}">
        <p14:creationId xmlns:p14="http://schemas.microsoft.com/office/powerpoint/2010/main" val="88983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1582057" y="333375"/>
            <a:ext cx="9639980" cy="769441"/>
          </a:xfrm>
          <a:prstGeom prst="rect">
            <a:avLst/>
          </a:prstGeom>
        </p:spPr>
        <p:txBody>
          <a:bodyPr wrap="square" lIns="91440" tIns="45720" rIns="91440" bIns="4572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GB" sz="4400" spc="200" dirty="0">
                <a:solidFill>
                  <a:prstClr val="black"/>
                </a:solidFill>
                <a:latin typeface="Calibri"/>
                <a:ea typeface="Source Sans Pro Bold"/>
                <a:cs typeface="Arial"/>
              </a:rPr>
              <a:t>The Ripple Effect</a:t>
            </a:r>
            <a:endParaRPr kumimoji="0" lang="en-GB" sz="4400" b="0" i="0" u="none" strike="noStrike" kern="1200" cap="none" spc="200" normalizeH="0" baseline="0" noProof="0" dirty="0">
              <a:ln>
                <a:noFill/>
              </a:ln>
              <a:solidFill>
                <a:prstClr val="black"/>
              </a:solidFill>
              <a:effectLst/>
              <a:uLnTx/>
              <a:uFillTx/>
              <a:latin typeface="Calibri"/>
              <a:ea typeface="Source Sans Pro Bold"/>
              <a:cs typeface="Arial"/>
            </a:endParaRPr>
          </a:p>
        </p:txBody>
      </p:sp>
      <p:sp>
        <p:nvSpPr>
          <p:cNvPr id="4" name="TextBox 3">
            <a:extLst>
              <a:ext uri="{FF2B5EF4-FFF2-40B4-BE49-F238E27FC236}">
                <a16:creationId xmlns:a16="http://schemas.microsoft.com/office/drawing/2014/main" id="{D877835E-98DF-4845-8041-0471761E169F}"/>
              </a:ext>
            </a:extLst>
          </p:cNvPr>
          <p:cNvSpPr txBox="1"/>
          <p:nvPr/>
        </p:nvSpPr>
        <p:spPr>
          <a:xfrm>
            <a:off x="2082800" y="1193800"/>
            <a:ext cx="10109200" cy="4770730"/>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60963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(1) Your research</a:t>
            </a:r>
          </a:p>
          <a:p>
            <a:pPr marR="0" lvl="0" algn="l" defTabSz="609630" rtl="0" eaLnBrk="1" fontAlgn="auto" latinLnBrk="0" hangingPunct="1">
              <a:lnSpc>
                <a:spcPct val="100000"/>
              </a:lnSpc>
              <a:spcBef>
                <a:spcPts val="0"/>
              </a:spcBef>
              <a:spcAft>
                <a:spcPts val="0"/>
              </a:spcAft>
              <a:buClrTx/>
              <a:buSzTx/>
              <a:tabLst/>
              <a:defRPr/>
            </a:pPr>
            <a:endPar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R="0" lvl="0" algn="l" defTabSz="60963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Contribution to team</a:t>
            </a:r>
            <a:endParaRPr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609630" rtl="0" eaLnBrk="1" fontAlgn="auto" latinLnBrk="0" hangingPunct="1">
              <a:lnSpc>
                <a:spcPct val="100000"/>
              </a:lnSpc>
              <a:spcBef>
                <a:spcPts val="0"/>
              </a:spcBef>
              <a:spcAft>
                <a:spcPts val="0"/>
              </a:spcAft>
              <a:buClrTx/>
              <a:buSzTx/>
              <a:tabLst/>
              <a:defRPr/>
            </a:pPr>
            <a:endParaRPr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60963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(3) Contribution to wider research and innovation</a:t>
            </a:r>
          </a:p>
          <a:p>
            <a:pPr marR="0" lvl="0" algn="l" defTabSz="609630" rtl="0" eaLnBrk="1" fontAlgn="auto" latinLnBrk="0" hangingPunct="1">
              <a:lnSpc>
                <a:spcPct val="100000"/>
              </a:lnSpc>
              <a:spcBef>
                <a:spcPts val="0"/>
              </a:spcBef>
              <a:spcAft>
                <a:spcPts val="0"/>
              </a:spcAft>
              <a:buClrTx/>
              <a:buSzTx/>
              <a:tabLst/>
              <a:defRPr/>
            </a:pPr>
            <a:endPar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R="0" lvl="0" algn="l" defTabSz="60963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 Contribution to the public</a:t>
            </a:r>
            <a:endParaRPr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14300" marR="0" lvl="0" indent="-114300" algn="l" defTabSz="609630" rtl="0" eaLnBrk="1" fontAlgn="auto" latinLnBrk="0" hangingPunct="1">
              <a:lnSpc>
                <a:spcPct val="100000"/>
              </a:lnSpc>
              <a:spcBef>
                <a:spcPts val="0"/>
              </a:spcBef>
              <a:spcAft>
                <a:spcPts val="0"/>
              </a:spcAft>
              <a:buClrTx/>
              <a:buSzTx/>
              <a:buFont typeface="Arial" panose="05000000000000000000" pitchFamily="2" charset="2"/>
              <a:buChar char="•"/>
              <a:tabLst/>
              <a:defRPr/>
            </a:pPr>
            <a:endParaRPr lang="en-GB" sz="2667" b="0" i="0" u="none" strike="noStrike" kern="1200" cap="none" spc="0" normalizeH="0" baseline="0" noProof="0" dirty="0">
              <a:ln>
                <a:noFill/>
              </a:ln>
              <a:solidFill>
                <a:prstClr val="black"/>
              </a:solidFill>
              <a:effectLst/>
              <a:uLnTx/>
              <a:uFillTx/>
              <a:latin typeface="Source Sans Pro Bold" panose="020B0604020202020204" charset="0"/>
              <a:ea typeface="Source Sans Pro Bold" panose="020B0604020202020204" charset="0"/>
              <a:cs typeface="Arial" panose="020B0604020202020204" pitchFamily="34" charset="0"/>
            </a:endParaRPr>
          </a:p>
          <a:p>
            <a:pPr marL="304800" marR="0" lvl="0" indent="-304800" algn="l" defTabSz="609630" rtl="0" eaLnBrk="1" fontAlgn="auto" latinLnBrk="0" hangingPunct="1">
              <a:lnSpc>
                <a:spcPct val="100000"/>
              </a:lnSpc>
              <a:spcBef>
                <a:spcPts val="0"/>
              </a:spcBef>
              <a:spcAft>
                <a:spcPts val="0"/>
              </a:spcAft>
              <a:buClrTx/>
              <a:buSzTx/>
              <a:buFont typeface="Arial" panose="05000000000000000000" pitchFamily="2" charset="2"/>
              <a:buChar char="•"/>
              <a:tabLst/>
              <a:defRPr/>
            </a:pPr>
            <a:endParaRPr lang="en-GB" sz="2667" b="0" i="0" u="none" strike="noStrike" kern="1200" cap="none" spc="0" normalizeH="0" baseline="0" noProof="0" dirty="0">
              <a:ln>
                <a:noFill/>
              </a:ln>
              <a:solidFill>
                <a:prstClr val="black"/>
              </a:solidFill>
              <a:effectLst/>
              <a:uLnTx/>
              <a:uFillTx/>
              <a:latin typeface="Source Sans Pro Bold" panose="020B0604020202020204" charset="0"/>
              <a:ea typeface="Source Sans Pro Bold" panose="020B0604020202020204" charset="0"/>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Source Sans Pro Bold" panose="020B0604020202020204" charset="0"/>
              <a:ea typeface="Source Sans Pro Bold" panose="020B0604020202020204" charset="0"/>
              <a:cs typeface="Arial" panose="020B0604020202020204" pitchFamily="34" charset="0"/>
            </a:endParaRPr>
          </a:p>
        </p:txBody>
      </p:sp>
    </p:spTree>
    <p:extLst>
      <p:ext uri="{BB962C8B-B14F-4D97-AF65-F5344CB8AC3E}">
        <p14:creationId xmlns:p14="http://schemas.microsoft.com/office/powerpoint/2010/main" val="213579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D4EA17-EF1D-48A1-8536-F43C878D60E1}"/>
              </a:ext>
            </a:extLst>
          </p:cNvPr>
          <p:cNvSpPr txBox="1"/>
          <p:nvPr/>
        </p:nvSpPr>
        <p:spPr>
          <a:xfrm flipH="1">
            <a:off x="472325" y="267629"/>
            <a:ext cx="10121333" cy="781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black"/>
                </a:solidFill>
                <a:effectLst/>
                <a:uLnTx/>
                <a:uFillTx/>
                <a:latin typeface="Calibri"/>
                <a:ea typeface="Calibri"/>
                <a:cs typeface="Calibri"/>
              </a:rPr>
              <a:t>Narrative CV Iceberg</a:t>
            </a:r>
          </a:p>
        </p:txBody>
      </p:sp>
      <p:pic>
        <p:nvPicPr>
          <p:cNvPr id="5" name="Picture 4">
            <a:extLst>
              <a:ext uri="{FF2B5EF4-FFF2-40B4-BE49-F238E27FC236}">
                <a16:creationId xmlns:a16="http://schemas.microsoft.com/office/drawing/2014/main" id="{04282C0D-0715-4A8C-956E-061B975E3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046" y="1380187"/>
            <a:ext cx="9416514" cy="5271371"/>
          </a:xfrm>
          <a:prstGeom prst="rect">
            <a:avLst/>
          </a:prstGeom>
        </p:spPr>
      </p:pic>
    </p:spTree>
    <p:extLst>
      <p:ext uri="{BB962C8B-B14F-4D97-AF65-F5344CB8AC3E}">
        <p14:creationId xmlns:p14="http://schemas.microsoft.com/office/powerpoint/2010/main" val="394391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203200" y="15875"/>
            <a:ext cx="9639980" cy="769441"/>
          </a:xfrm>
          <a:prstGeom prst="rect">
            <a:avLst/>
          </a:prstGeom>
        </p:spPr>
        <p:txBody>
          <a:bodyPr wrap="square" lIns="91440" tIns="45720" rIns="91440" bIns="4572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4400" b="0" i="0" u="none" strike="noStrike" kern="1200" cap="none" spc="200" normalizeH="0" baseline="0" noProof="0" dirty="0">
              <a:ln>
                <a:noFill/>
              </a:ln>
              <a:solidFill>
                <a:prstClr val="black"/>
              </a:solidFill>
              <a:effectLst/>
              <a:uLnTx/>
              <a:uFillTx/>
              <a:latin typeface="Crimson Pro" pitchFamily="2" charset="0"/>
              <a:ea typeface="Source Sans Pro Bold" panose="020B0604020202020204" charset="0"/>
              <a:cs typeface="Arial" panose="020B0604020202020204" pitchFamily="34" charset="0"/>
            </a:endParaRPr>
          </a:p>
        </p:txBody>
      </p:sp>
      <p:sp>
        <p:nvSpPr>
          <p:cNvPr id="4" name="TextBox 3">
            <a:extLst>
              <a:ext uri="{FF2B5EF4-FFF2-40B4-BE49-F238E27FC236}">
                <a16:creationId xmlns:a16="http://schemas.microsoft.com/office/drawing/2014/main" id="{D877835E-98DF-4845-8041-0471761E169F}"/>
              </a:ext>
            </a:extLst>
          </p:cNvPr>
          <p:cNvSpPr txBox="1"/>
          <p:nvPr/>
        </p:nvSpPr>
        <p:spPr>
          <a:xfrm>
            <a:off x="1215293" y="1193800"/>
            <a:ext cx="10976707" cy="481163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Source Sans Pro Bold" panose="020B0604020202020204" charset="0"/>
              <a:ea typeface="Source Sans Pro Bold" panose="020B0604020202020204" charset="0"/>
              <a:cs typeface="Arial" panose="020B0604020202020204" pitchFamily="34" charset="0"/>
            </a:endParaRPr>
          </a:p>
          <a:p>
            <a:pPr marR="0" lvl="0" algn="l" defTabSz="609630" rtl="0" eaLnBrk="1" fontAlgn="auto" latinLnBrk="0" hangingPunct="1">
              <a:lnSpc>
                <a:spcPct val="100000"/>
              </a:lnSpc>
              <a:spcBef>
                <a:spcPts val="0"/>
              </a:spcBef>
              <a:spcAft>
                <a:spcPts val="0"/>
              </a:spcAft>
              <a:buClrTx/>
              <a:buSzTx/>
              <a:tabLst/>
              <a:defRPr/>
            </a:pPr>
            <a:r>
              <a:rPr kumimoji="0" lang="en-GB" sz="2800" i="0" strike="noStrike" kern="1200" cap="none" spc="0" normalizeH="0" baseline="0" noProof="0" dirty="0">
                <a:ln>
                  <a:noFill/>
                </a:ln>
                <a:solidFill>
                  <a:prstClr val="black"/>
                </a:solidFill>
                <a:effectLst/>
                <a:uLnTx/>
                <a:uFillTx/>
                <a:latin typeface="Calibri"/>
                <a:ea typeface="Calibri"/>
                <a:cs typeface="Calibri"/>
              </a:rPr>
              <a:t>Thinking of your own role and experience what would you put into each module of the UKRI format?</a:t>
            </a:r>
            <a:endParaRPr lang="en-GB" sz="2800" i="0" strike="noStrike" kern="1200" cap="none" spc="0" normalizeH="0" baseline="0" noProof="0" dirty="0">
              <a:ln>
                <a:noFill/>
              </a:ln>
              <a:solidFill>
                <a:prstClr val="black"/>
              </a:solidFill>
              <a:effectLst/>
              <a:uLnTx/>
              <a:uFillTx/>
              <a:latin typeface="Calibri"/>
              <a:ea typeface="Calibri"/>
              <a:cs typeface="Calibri"/>
            </a:endParaRPr>
          </a:p>
          <a:p>
            <a:pPr marL="304800" marR="0" lvl="0" indent="-304800" algn="l" defTabSz="60963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14300" marR="0" lvl="0" indent="-114300" algn="l" defTabSz="60963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prstClr val="black"/>
                </a:solidFill>
                <a:effectLst/>
                <a:uLnTx/>
                <a:uFillTx/>
                <a:latin typeface="Calibri"/>
                <a:ea typeface="Calibri"/>
                <a:cs typeface="Calibri"/>
              </a:rPr>
              <a:t>How was it?</a:t>
            </a:r>
            <a:endParaRPr lang="en-GB" sz="2800" i="0" u="none" strike="noStrike" kern="1200" cap="none" spc="0" normalizeH="0" baseline="0" noProof="0">
              <a:ln>
                <a:noFill/>
              </a:ln>
              <a:solidFill>
                <a:prstClr val="black"/>
              </a:solidFill>
              <a:effectLst/>
              <a:uLnTx/>
              <a:uFillTx/>
              <a:latin typeface="Calibri"/>
              <a:ea typeface="Calibri"/>
              <a:cs typeface="Calibri"/>
            </a:endParaRPr>
          </a:p>
          <a:p>
            <a:pPr defTabSz="609630">
              <a:defRPr/>
            </a:pPr>
            <a:endParaRPr lang="en-GB" sz="2800" dirty="0">
              <a:solidFill>
                <a:prstClr val="black"/>
              </a:solidFill>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Tx/>
              <a:buChar char="-"/>
              <a:tabLst/>
              <a:defRPr/>
            </a:pPr>
            <a:r>
              <a:rPr lang="en-GB" sz="2800" dirty="0">
                <a:solidFill>
                  <a:prstClr val="black"/>
                </a:solidFill>
                <a:latin typeface="Calibri"/>
                <a:ea typeface="Calibri"/>
                <a:cs typeface="Calibri"/>
              </a:rPr>
              <a:t>Good</a:t>
            </a:r>
            <a:endParaRPr lang="en-GB" sz="2800">
              <a:solidFill>
                <a:prstClr val="black"/>
              </a:solidFill>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Tx/>
              <a:buChar char="-"/>
              <a:tabLst/>
              <a:defRPr/>
            </a:pPr>
            <a:r>
              <a:rPr kumimoji="0" lang="en-GB" sz="2800" i="0" u="none" strike="noStrike" kern="1200" cap="none" spc="0" normalizeH="0" baseline="0" noProof="0" dirty="0">
                <a:ln>
                  <a:noFill/>
                </a:ln>
                <a:solidFill>
                  <a:prstClr val="black"/>
                </a:solidFill>
                <a:effectLst/>
                <a:uLnTx/>
                <a:uFillTx/>
                <a:latin typeface="Calibri"/>
                <a:ea typeface="Calibri"/>
                <a:cs typeface="Calibri"/>
              </a:rPr>
              <a:t>Bad</a:t>
            </a:r>
            <a:endParaRPr lang="en-GB" sz="2800" i="0" u="none" strike="noStrike" kern="1200" cap="none" spc="0" normalizeH="0" baseline="0" noProof="0">
              <a:ln>
                <a:noFill/>
              </a:ln>
              <a:solidFill>
                <a:prstClr val="black"/>
              </a:solidFill>
              <a:effectLst/>
              <a:uLnTx/>
              <a:uFillTx/>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Tx/>
              <a:buChar char="-"/>
              <a:tabLst/>
              <a:defRPr/>
            </a:pPr>
            <a:r>
              <a:rPr lang="en-GB" sz="2800" dirty="0">
                <a:solidFill>
                  <a:prstClr val="black"/>
                </a:solidFill>
                <a:latin typeface="Calibri"/>
                <a:ea typeface="Calibri"/>
                <a:cs typeface="Calibri"/>
              </a:rPr>
              <a:t>Indifferent</a:t>
            </a:r>
            <a:endParaRPr lang="en-GB" sz="2800">
              <a:solidFill>
                <a:prstClr val="black"/>
              </a:solidFill>
              <a:latin typeface="Calibri"/>
              <a:ea typeface="Calibri"/>
              <a:cs typeface="Calibri"/>
            </a:endParaRPr>
          </a:p>
          <a:p>
            <a:pPr marL="457200" marR="0" lvl="0" indent="-457200" algn="l" defTabSz="609630" rtl="0" eaLnBrk="1" fontAlgn="auto" latinLnBrk="0" hangingPunct="1">
              <a:lnSpc>
                <a:spcPct val="100000"/>
              </a:lnSpc>
              <a:spcBef>
                <a:spcPts val="0"/>
              </a:spcBef>
              <a:spcAft>
                <a:spcPts val="0"/>
              </a:spcAft>
              <a:buClrTx/>
              <a:buSzTx/>
              <a:buFontTx/>
              <a:buChar char="-"/>
              <a:tabLst/>
              <a:defRPr/>
            </a:pPr>
            <a:r>
              <a:rPr kumimoji="0" lang="en-GB" sz="2800" i="0" u="none" strike="noStrike" kern="1200" cap="none" spc="0" normalizeH="0" baseline="0" noProof="0" dirty="0">
                <a:ln>
                  <a:noFill/>
                </a:ln>
                <a:solidFill>
                  <a:prstClr val="black"/>
                </a:solidFill>
                <a:effectLst/>
                <a:uLnTx/>
                <a:uFillTx/>
                <a:latin typeface="Calibri"/>
                <a:ea typeface="Calibri"/>
                <a:cs typeface="Calibri"/>
              </a:rPr>
              <a:t>Surprising?</a:t>
            </a:r>
            <a:endParaRPr lang="en-GB" sz="280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2" name="Title 1">
            <a:extLst>
              <a:ext uri="{FF2B5EF4-FFF2-40B4-BE49-F238E27FC236}">
                <a16:creationId xmlns:a16="http://schemas.microsoft.com/office/drawing/2014/main" id="{5910F114-1046-5CDE-9E4B-A57D3E57D460}"/>
              </a:ext>
            </a:extLst>
          </p:cNvPr>
          <p:cNvSpPr>
            <a:spLocks noGrp="1"/>
          </p:cNvSpPr>
          <p:nvPr>
            <p:ph type="title"/>
          </p:nvPr>
        </p:nvSpPr>
        <p:spPr>
          <a:xfrm>
            <a:off x="0" y="130664"/>
            <a:ext cx="6248400" cy="1326091"/>
          </a:xfrm>
        </p:spPr>
        <p:txBody>
          <a:bodyPr lIns="91440" tIns="45720" rIns="91440" bIns="45720" anchor="t"/>
          <a:lstStyle/>
          <a:p>
            <a:r>
              <a:rPr lang="en-US" sz="4400">
                <a:latin typeface="Calibri"/>
                <a:ea typeface="Calibri"/>
                <a:cs typeface="Calibri"/>
              </a:rPr>
              <a:t>Quick Exercise</a:t>
            </a:r>
            <a:endParaRPr lang="en-US">
              <a:latin typeface="Calibri"/>
              <a:ea typeface="Calibri"/>
              <a:cs typeface="Calibri"/>
            </a:endParaRPr>
          </a:p>
        </p:txBody>
      </p:sp>
    </p:spTree>
    <p:extLst>
      <p:ext uri="{BB962C8B-B14F-4D97-AF65-F5344CB8AC3E}">
        <p14:creationId xmlns:p14="http://schemas.microsoft.com/office/powerpoint/2010/main" val="11257445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67b667-924f-4210-b3de-38cbe0b706b1">
      <Terms xmlns="http://schemas.microsoft.com/office/infopath/2007/PartnerControls"/>
    </lcf76f155ced4ddcb4097134ff3c332f>
    <TaxCatchAll xmlns="12d8993d-11ea-47b2-9106-7324852b05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4E98DD7114984BA5EAE94DFFD93331" ma:contentTypeVersion="17" ma:contentTypeDescription="Create a new document." ma:contentTypeScope="" ma:versionID="228a5c8c8c9a6b78276c766f8ff8e934">
  <xsd:schema xmlns:xsd="http://www.w3.org/2001/XMLSchema" xmlns:xs="http://www.w3.org/2001/XMLSchema" xmlns:p="http://schemas.microsoft.com/office/2006/metadata/properties" xmlns:ns2="ce67b667-924f-4210-b3de-38cbe0b706b1" xmlns:ns3="12d8993d-11ea-47b2-9106-7324852b05a1" targetNamespace="http://schemas.microsoft.com/office/2006/metadata/properties" ma:root="true" ma:fieldsID="2564dd08645b723b58dbf5f67be05a79" ns2:_="" ns3:_="">
    <xsd:import namespace="ce67b667-924f-4210-b3de-38cbe0b706b1"/>
    <xsd:import namespace="12d8993d-11ea-47b2-9106-7324852b05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7b667-924f-4210-b3de-38cbe0b70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d8993d-11ea-47b2-9106-7324852b05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35e7c5-0f37-4756-875f-c41dbd447280}" ma:internalName="TaxCatchAll" ma:showField="CatchAllData" ma:web="12d8993d-11ea-47b2-9106-7324852b0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7FF76-7DA4-4AAE-A700-3AC4CFBC09D6}">
  <ds:schemaRefs>
    <ds:schemaRef ds:uri="http://schemas.microsoft.com/office/2006/metadata/properties"/>
    <ds:schemaRef ds:uri="http://schemas.microsoft.com/office/infopath/2007/PartnerControls"/>
    <ds:schemaRef ds:uri="ce67b667-924f-4210-b3de-38cbe0b706b1"/>
    <ds:schemaRef ds:uri="12d8993d-11ea-47b2-9106-7324852b05a1"/>
  </ds:schemaRefs>
</ds:datastoreItem>
</file>

<file path=customXml/itemProps2.xml><?xml version="1.0" encoding="utf-8"?>
<ds:datastoreItem xmlns:ds="http://schemas.openxmlformats.org/officeDocument/2006/customXml" ds:itemID="{2F909A3F-5E9D-47B7-8C5D-5777C97D7AD6}">
  <ds:schemaRefs>
    <ds:schemaRef ds:uri="http://schemas.microsoft.com/sharepoint/v3/contenttype/forms"/>
  </ds:schemaRefs>
</ds:datastoreItem>
</file>

<file path=customXml/itemProps3.xml><?xml version="1.0" encoding="utf-8"?>
<ds:datastoreItem xmlns:ds="http://schemas.openxmlformats.org/officeDocument/2006/customXml" ds:itemID="{10A9B95B-320B-4366-A0BF-7644A4A19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67b667-924f-4210-b3de-38cbe0b706b1"/>
    <ds:schemaRef ds:uri="12d8993d-11ea-47b2-9106-7324852b0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11279</TotalTime>
  <Words>2340</Words>
  <Application>Microsoft Office PowerPoint</Application>
  <PresentationFormat>Widescreen</PresentationFormat>
  <Paragraphs>253</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Crimson Pro</vt:lpstr>
      <vt:lpstr>Source Sans Pro Bold</vt:lpstr>
      <vt:lpstr>Wingdings</vt:lpstr>
      <vt:lpstr>1_Office Theme</vt:lpstr>
      <vt:lpstr>Narrative CV Briefing Session</vt:lpstr>
      <vt:lpstr>PowerPoint Presentation</vt:lpstr>
      <vt:lpstr>PowerPoint Presentation</vt:lpstr>
      <vt:lpstr>What is a Narrative CV?</vt:lpstr>
      <vt:lpstr>PowerPoint Presentation</vt:lpstr>
      <vt:lpstr>PowerPoint Presentation</vt:lpstr>
      <vt:lpstr>PowerPoint Presentation</vt:lpstr>
      <vt:lpstr>PowerPoint Presentation</vt:lpstr>
      <vt:lpstr>Quick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Narrative CV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Hennige</dc:creator>
  <cp:lastModifiedBy>Nicola Cuthbert</cp:lastModifiedBy>
  <cp:revision>329</cp:revision>
  <dcterms:created xsi:type="dcterms:W3CDTF">2024-11-22T11:04:13Z</dcterms:created>
  <dcterms:modified xsi:type="dcterms:W3CDTF">2025-11-25T14:22:52Z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0x0101006D4E98DD7114984BA5EAE94DFFD93331</vt:lpwstr>
  </property>
  <property fmtid="{D5CDD505-2E9C-101B-9397-08002B2CF9AE}" pid="3" name="MediaServiceImageTags">
    <vt:lpwstr/>
  </property>
</Properties>
</file>