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428" r:id="rId5"/>
    <p:sldId id="258" r:id="rId6"/>
    <p:sldId id="432" r:id="rId7"/>
    <p:sldId id="262" r:id="rId8"/>
    <p:sldId id="435" r:id="rId9"/>
    <p:sldId id="434" r:id="rId10"/>
    <p:sldId id="427" r:id="rId11"/>
    <p:sldId id="422" r:id="rId12"/>
    <p:sldId id="423" r:id="rId13"/>
    <p:sldId id="424" r:id="rId14"/>
    <p:sldId id="425" r:id="rId15"/>
    <p:sldId id="431" r:id="rId16"/>
    <p:sldId id="263" r:id="rId17"/>
    <p:sldId id="264" r:id="rId18"/>
    <p:sldId id="429" r:id="rId19"/>
    <p:sldId id="430" r:id="rId20"/>
    <p:sldId id="4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CF2773-9F4A-5957-BCAF-509ECEDCCF92}" name="Emily Woollen" initials="EW" userId="S::ewoollen@ed.ac.uk::785b484c-b42f-462d-81c4-f09c6213e052" providerId="AD"/>
  <p188:author id="{ED957F7F-4F26-D034-267A-B1DD06A0E4A6}" name="Eleanor Hennige" initials="EH" userId="S::ehennige@ed.ac.uk::5c833a65-9cd8-468e-a6b2-c080fea059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AF4C4-C9D9-0E74-DF4B-6AEF8CBBE5BD}" v="276" dt="2025-11-21T09:49:15.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36"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ollen" userId="S::ewoollen@ed.ac.uk::785b484c-b42f-462d-81c4-f09c6213e052" providerId="AD" clId="Web-{8A9AF4C4-C9D9-0E74-DF4B-6AEF8CBBE5BD}"/>
    <pc:docChg chg="addSld delSld modSld">
      <pc:chgData name="Emily Woollen" userId="S::ewoollen@ed.ac.uk::785b484c-b42f-462d-81c4-f09c6213e052" providerId="AD" clId="Web-{8A9AF4C4-C9D9-0E74-DF4B-6AEF8CBBE5BD}" dt="2025-11-21T09:49:15.099" v="211"/>
      <pc:docMkLst>
        <pc:docMk/>
      </pc:docMkLst>
      <pc:sldChg chg="modSp">
        <pc:chgData name="Emily Woollen" userId="S::ewoollen@ed.ac.uk::785b484c-b42f-462d-81c4-f09c6213e052" providerId="AD" clId="Web-{8A9AF4C4-C9D9-0E74-DF4B-6AEF8CBBE5BD}" dt="2025-11-21T09:45:57.615" v="124" actId="20577"/>
        <pc:sldMkLst>
          <pc:docMk/>
          <pc:sldMk cId="3100263760" sldId="263"/>
        </pc:sldMkLst>
        <pc:spChg chg="mod">
          <ac:chgData name="Emily Woollen" userId="S::ewoollen@ed.ac.uk::785b484c-b42f-462d-81c4-f09c6213e052" providerId="AD" clId="Web-{8A9AF4C4-C9D9-0E74-DF4B-6AEF8CBBE5BD}" dt="2025-11-21T09:45:57.615" v="124" actId="20577"/>
          <ac:spMkLst>
            <pc:docMk/>
            <pc:sldMk cId="3100263760" sldId="263"/>
            <ac:spMk id="3" creationId="{475EBB33-4723-44D9-B0D0-A1EA42F1A469}"/>
          </ac:spMkLst>
        </pc:spChg>
      </pc:sldChg>
      <pc:sldChg chg="del">
        <pc:chgData name="Emily Woollen" userId="S::ewoollen@ed.ac.uk::785b484c-b42f-462d-81c4-f09c6213e052" providerId="AD" clId="Web-{8A9AF4C4-C9D9-0E74-DF4B-6AEF8CBBE5BD}" dt="2025-11-21T09:33:05.434" v="58"/>
        <pc:sldMkLst>
          <pc:docMk/>
          <pc:sldMk cId="970371923" sldId="421"/>
        </pc:sldMkLst>
      </pc:sldChg>
      <pc:sldChg chg="modSp">
        <pc:chgData name="Emily Woollen" userId="S::ewoollen@ed.ac.uk::785b484c-b42f-462d-81c4-f09c6213e052" providerId="AD" clId="Web-{8A9AF4C4-C9D9-0E74-DF4B-6AEF8CBBE5BD}" dt="2025-11-21T09:33:56.999" v="66" actId="20577"/>
        <pc:sldMkLst>
          <pc:docMk/>
          <pc:sldMk cId="2050608421" sldId="422"/>
        </pc:sldMkLst>
        <pc:spChg chg="mod">
          <ac:chgData name="Emily Woollen" userId="S::ewoollen@ed.ac.uk::785b484c-b42f-462d-81c4-f09c6213e052" providerId="AD" clId="Web-{8A9AF4C4-C9D9-0E74-DF4B-6AEF8CBBE5BD}" dt="2025-11-21T09:33:56.999" v="66" actId="20577"/>
          <ac:spMkLst>
            <pc:docMk/>
            <pc:sldMk cId="2050608421" sldId="422"/>
            <ac:spMk id="5" creationId="{F3E1018E-34BB-815C-C87C-1E2C9947AB2C}"/>
          </ac:spMkLst>
        </pc:spChg>
      </pc:sldChg>
      <pc:sldChg chg="modSp">
        <pc:chgData name="Emily Woollen" userId="S::ewoollen@ed.ac.uk::785b484c-b42f-462d-81c4-f09c6213e052" providerId="AD" clId="Web-{8A9AF4C4-C9D9-0E74-DF4B-6AEF8CBBE5BD}" dt="2025-11-21T09:34:09.390" v="69" actId="20577"/>
        <pc:sldMkLst>
          <pc:docMk/>
          <pc:sldMk cId="2492581048" sldId="423"/>
        </pc:sldMkLst>
        <pc:spChg chg="mod">
          <ac:chgData name="Emily Woollen" userId="S::ewoollen@ed.ac.uk::785b484c-b42f-462d-81c4-f09c6213e052" providerId="AD" clId="Web-{8A9AF4C4-C9D9-0E74-DF4B-6AEF8CBBE5BD}" dt="2025-11-21T09:34:09.390" v="69" actId="20577"/>
          <ac:spMkLst>
            <pc:docMk/>
            <pc:sldMk cId="2492581048" sldId="423"/>
            <ac:spMk id="2" creationId="{DF43C81F-0B0D-44D0-B093-920FFC0FE31C}"/>
          </ac:spMkLst>
        </pc:spChg>
      </pc:sldChg>
      <pc:sldChg chg="modSp">
        <pc:chgData name="Emily Woollen" userId="S::ewoollen@ed.ac.uk::785b484c-b42f-462d-81c4-f09c6213e052" providerId="AD" clId="Web-{8A9AF4C4-C9D9-0E74-DF4B-6AEF8CBBE5BD}" dt="2025-11-21T09:34:16.281" v="72" actId="20577"/>
        <pc:sldMkLst>
          <pc:docMk/>
          <pc:sldMk cId="337625285" sldId="424"/>
        </pc:sldMkLst>
        <pc:spChg chg="mod">
          <ac:chgData name="Emily Woollen" userId="S::ewoollen@ed.ac.uk::785b484c-b42f-462d-81c4-f09c6213e052" providerId="AD" clId="Web-{8A9AF4C4-C9D9-0E74-DF4B-6AEF8CBBE5BD}" dt="2025-11-21T09:34:16.281" v="72" actId="20577"/>
          <ac:spMkLst>
            <pc:docMk/>
            <pc:sldMk cId="337625285" sldId="424"/>
            <ac:spMk id="2" creationId="{DF43C81F-0B0D-44D0-B093-920FFC0FE31C}"/>
          </ac:spMkLst>
        </pc:spChg>
      </pc:sldChg>
      <pc:sldChg chg="modSp">
        <pc:chgData name="Emily Woollen" userId="S::ewoollen@ed.ac.uk::785b484c-b42f-462d-81c4-f09c6213e052" providerId="AD" clId="Web-{8A9AF4C4-C9D9-0E74-DF4B-6AEF8CBBE5BD}" dt="2025-11-21T09:34:19.765" v="75" actId="20577"/>
        <pc:sldMkLst>
          <pc:docMk/>
          <pc:sldMk cId="1584106848" sldId="425"/>
        </pc:sldMkLst>
        <pc:spChg chg="mod">
          <ac:chgData name="Emily Woollen" userId="S::ewoollen@ed.ac.uk::785b484c-b42f-462d-81c4-f09c6213e052" providerId="AD" clId="Web-{8A9AF4C4-C9D9-0E74-DF4B-6AEF8CBBE5BD}" dt="2025-11-21T09:34:19.765" v="75" actId="20577"/>
          <ac:spMkLst>
            <pc:docMk/>
            <pc:sldMk cId="1584106848" sldId="425"/>
            <ac:spMk id="2" creationId="{DF43C81F-0B0D-44D0-B093-920FFC0FE31C}"/>
          </ac:spMkLst>
        </pc:spChg>
      </pc:sldChg>
      <pc:sldChg chg="modSp modNotes">
        <pc:chgData name="Emily Woollen" userId="S::ewoollen@ed.ac.uk::785b484c-b42f-462d-81c4-f09c6213e052" providerId="AD" clId="Web-{8A9AF4C4-C9D9-0E74-DF4B-6AEF8CBBE5BD}" dt="2025-11-21T09:49:15.099" v="211"/>
        <pc:sldMkLst>
          <pc:docMk/>
          <pc:sldMk cId="1779570955" sldId="426"/>
        </pc:sldMkLst>
        <pc:spChg chg="mod">
          <ac:chgData name="Emily Woollen" userId="S::ewoollen@ed.ac.uk::785b484c-b42f-462d-81c4-f09c6213e052" providerId="AD" clId="Web-{8A9AF4C4-C9D9-0E74-DF4B-6AEF8CBBE5BD}" dt="2025-11-21T09:48:06.218" v="185" actId="20577"/>
          <ac:spMkLst>
            <pc:docMk/>
            <pc:sldMk cId="1779570955" sldId="426"/>
            <ac:spMk id="2" creationId="{DF43C81F-0B0D-44D0-B093-920FFC0FE31C}"/>
          </ac:spMkLst>
        </pc:spChg>
      </pc:sldChg>
      <pc:sldChg chg="modSp">
        <pc:chgData name="Emily Woollen" userId="S::ewoollen@ed.ac.uk::785b484c-b42f-462d-81c4-f09c6213e052" providerId="AD" clId="Web-{8A9AF4C4-C9D9-0E74-DF4B-6AEF8CBBE5BD}" dt="2025-11-21T09:45:06.832" v="118" actId="1076"/>
        <pc:sldMkLst>
          <pc:docMk/>
          <pc:sldMk cId="3943911823" sldId="427"/>
        </pc:sldMkLst>
        <pc:picChg chg="mod">
          <ac:chgData name="Emily Woollen" userId="S::ewoollen@ed.ac.uk::785b484c-b42f-462d-81c4-f09c6213e052" providerId="AD" clId="Web-{8A9AF4C4-C9D9-0E74-DF4B-6AEF8CBBE5BD}" dt="2025-11-21T09:45:06.832" v="118" actId="1076"/>
          <ac:picMkLst>
            <pc:docMk/>
            <pc:sldMk cId="3943911823" sldId="427"/>
            <ac:picMk id="5" creationId="{04282C0D-0715-4A8C-956E-061B975E3430}"/>
          </ac:picMkLst>
        </pc:picChg>
      </pc:sldChg>
      <pc:sldChg chg="modSp">
        <pc:chgData name="Emily Woollen" userId="S::ewoollen@ed.ac.uk::785b484c-b42f-462d-81c4-f09c6213e052" providerId="AD" clId="Web-{8A9AF4C4-C9D9-0E74-DF4B-6AEF8CBBE5BD}" dt="2025-11-21T09:45:37.802" v="121"/>
        <pc:sldMkLst>
          <pc:docMk/>
          <pc:sldMk cId="71344033" sldId="431"/>
        </pc:sldMkLst>
        <pc:picChg chg="mod">
          <ac:chgData name="Emily Woollen" userId="S::ewoollen@ed.ac.uk::785b484c-b42f-462d-81c4-f09c6213e052" providerId="AD" clId="Web-{8A9AF4C4-C9D9-0E74-DF4B-6AEF8CBBE5BD}" dt="2025-11-21T09:45:37.802" v="121"/>
          <ac:picMkLst>
            <pc:docMk/>
            <pc:sldMk cId="71344033" sldId="431"/>
            <ac:picMk id="6" creationId="{EC02B8A0-C15C-B6C7-951F-96C5F48C0363}"/>
          </ac:picMkLst>
        </pc:picChg>
      </pc:sldChg>
      <pc:sldChg chg="modSp add del">
        <pc:chgData name="Emily Woollen" userId="S::ewoollen@ed.ac.uk::785b484c-b42f-462d-81c4-f09c6213e052" providerId="AD" clId="Web-{8A9AF4C4-C9D9-0E74-DF4B-6AEF8CBBE5BD}" dt="2025-11-21T09:43:57.025" v="110"/>
        <pc:sldMkLst>
          <pc:docMk/>
          <pc:sldMk cId="889644567" sldId="433"/>
        </pc:sldMkLst>
        <pc:spChg chg="mod">
          <ac:chgData name="Emily Woollen" userId="S::ewoollen@ed.ac.uk::785b484c-b42f-462d-81c4-f09c6213e052" providerId="AD" clId="Web-{8A9AF4C4-C9D9-0E74-DF4B-6AEF8CBBE5BD}" dt="2025-11-21T09:30:03.765" v="34" actId="20577"/>
          <ac:spMkLst>
            <pc:docMk/>
            <pc:sldMk cId="889644567" sldId="433"/>
            <ac:spMk id="395" creationId="{15199460-E169-6050-DF3B-F4E7BEBDCC8F}"/>
          </ac:spMkLst>
        </pc:spChg>
        <pc:spChg chg="mod">
          <ac:chgData name="Emily Woollen" userId="S::ewoollen@ed.ac.uk::785b484c-b42f-462d-81c4-f09c6213e052" providerId="AD" clId="Web-{8A9AF4C4-C9D9-0E74-DF4B-6AEF8CBBE5BD}" dt="2025-11-21T09:30:46.503" v="40" actId="1076"/>
          <ac:spMkLst>
            <pc:docMk/>
            <pc:sldMk cId="889644567" sldId="433"/>
            <ac:spMk id="396" creationId="{6ABE10FE-436D-5A55-B42B-4310B43C261F}"/>
          </ac:spMkLst>
        </pc:spChg>
        <pc:spChg chg="mod">
          <ac:chgData name="Emily Woollen" userId="S::ewoollen@ed.ac.uk::785b484c-b42f-462d-81c4-f09c6213e052" providerId="AD" clId="Web-{8A9AF4C4-C9D9-0E74-DF4B-6AEF8CBBE5BD}" dt="2025-11-21T09:29:43.998" v="29" actId="20577"/>
          <ac:spMkLst>
            <pc:docMk/>
            <pc:sldMk cId="889644567" sldId="433"/>
            <ac:spMk id="397" creationId="{D1B0661C-F7D3-BF61-AC42-47E580D37EC8}"/>
          </ac:spMkLst>
        </pc:spChg>
        <pc:spChg chg="mod">
          <ac:chgData name="Emily Woollen" userId="S::ewoollen@ed.ac.uk::785b484c-b42f-462d-81c4-f09c6213e052" providerId="AD" clId="Web-{8A9AF4C4-C9D9-0E74-DF4B-6AEF8CBBE5BD}" dt="2025-11-21T09:29:48.092" v="30" actId="1076"/>
          <ac:spMkLst>
            <pc:docMk/>
            <pc:sldMk cId="889644567" sldId="433"/>
            <ac:spMk id="398" creationId="{6B8CFB09-C73E-3ED8-1469-AC470295DDFC}"/>
          </ac:spMkLst>
        </pc:spChg>
        <pc:spChg chg="mod">
          <ac:chgData name="Emily Woollen" userId="S::ewoollen@ed.ac.uk::785b484c-b42f-462d-81c4-f09c6213e052" providerId="AD" clId="Web-{8A9AF4C4-C9D9-0E74-DF4B-6AEF8CBBE5BD}" dt="2025-11-21T09:31:01.989" v="46" actId="14100"/>
          <ac:spMkLst>
            <pc:docMk/>
            <pc:sldMk cId="889644567" sldId="433"/>
            <ac:spMk id="399" creationId="{6E3B24C9-6B9F-210B-FB81-1E5E64785822}"/>
          </ac:spMkLst>
        </pc:spChg>
        <pc:spChg chg="mod">
          <ac:chgData name="Emily Woollen" userId="S::ewoollen@ed.ac.uk::785b484c-b42f-462d-81c4-f09c6213e052" providerId="AD" clId="Web-{8A9AF4C4-C9D9-0E74-DF4B-6AEF8CBBE5BD}" dt="2025-11-21T09:29:20.621" v="27" actId="1076"/>
          <ac:spMkLst>
            <pc:docMk/>
            <pc:sldMk cId="889644567" sldId="433"/>
            <ac:spMk id="400" creationId="{CC7090CA-186D-D092-0A72-8C00D56DC686}"/>
          </ac:spMkLst>
        </pc:spChg>
        <pc:spChg chg="mod">
          <ac:chgData name="Emily Woollen" userId="S::ewoollen@ed.ac.uk::785b484c-b42f-462d-81c4-f09c6213e052" providerId="AD" clId="Web-{8A9AF4C4-C9D9-0E74-DF4B-6AEF8CBBE5BD}" dt="2025-11-21T09:29:06.244" v="18" actId="20577"/>
          <ac:spMkLst>
            <pc:docMk/>
            <pc:sldMk cId="889644567" sldId="433"/>
            <ac:spMk id="401" creationId="{849FE614-9753-DA99-BAE3-B7E02ADACB25}"/>
          </ac:spMkLst>
        </pc:spChg>
        <pc:spChg chg="mod">
          <ac:chgData name="Emily Woollen" userId="S::ewoollen@ed.ac.uk::785b484c-b42f-462d-81c4-f09c6213e052" providerId="AD" clId="Web-{8A9AF4C4-C9D9-0E74-DF4B-6AEF8CBBE5BD}" dt="2025-11-21T09:32:09.602" v="54"/>
          <ac:spMkLst>
            <pc:docMk/>
            <pc:sldMk cId="889644567" sldId="433"/>
            <ac:spMk id="402" creationId="{0B3D2BA4-1047-7904-4DB0-56E38057F48B}"/>
          </ac:spMkLst>
        </pc:spChg>
        <pc:spChg chg="mod">
          <ac:chgData name="Emily Woollen" userId="S::ewoollen@ed.ac.uk::785b484c-b42f-462d-81c4-f09c6213e052" providerId="AD" clId="Web-{8A9AF4C4-C9D9-0E74-DF4B-6AEF8CBBE5BD}" dt="2025-11-21T09:32:54.527" v="57" actId="1076"/>
          <ac:spMkLst>
            <pc:docMk/>
            <pc:sldMk cId="889644567" sldId="433"/>
            <ac:spMk id="418" creationId="{84995357-C6E2-1C49-4FFD-AA9D3E3BD2ED}"/>
          </ac:spMkLst>
        </pc:spChg>
        <pc:grpChg chg="mod">
          <ac:chgData name="Emily Woollen" userId="S::ewoollen@ed.ac.uk::785b484c-b42f-462d-81c4-f09c6213e052" providerId="AD" clId="Web-{8A9AF4C4-C9D9-0E74-DF4B-6AEF8CBBE5BD}" dt="2025-11-21T09:31:55.586" v="53" actId="1076"/>
          <ac:grpSpMkLst>
            <pc:docMk/>
            <pc:sldMk cId="889644567" sldId="433"/>
            <ac:grpSpMk id="409" creationId="{2DAB0426-3E08-DD56-80FC-613B9E486CA3}"/>
          </ac:grpSpMkLst>
        </pc:grpChg>
        <pc:grpChg chg="mod">
          <ac:chgData name="Emily Woollen" userId="S::ewoollen@ed.ac.uk::785b484c-b42f-462d-81c4-f09c6213e052" providerId="AD" clId="Web-{8A9AF4C4-C9D9-0E74-DF4B-6AEF8CBBE5BD}" dt="2025-11-21T09:32:23.416" v="55" actId="1076"/>
          <ac:grpSpMkLst>
            <pc:docMk/>
            <pc:sldMk cId="889644567" sldId="433"/>
            <ac:grpSpMk id="416" creationId="{D986577D-656D-9FE5-8FB9-B300F65A9F91}"/>
          </ac:grpSpMkLst>
        </pc:grpChg>
        <pc:grpChg chg="mod">
          <ac:chgData name="Emily Woollen" userId="S::ewoollen@ed.ac.uk::785b484c-b42f-462d-81c4-f09c6213e052" providerId="AD" clId="Web-{8A9AF4C4-C9D9-0E74-DF4B-6AEF8CBBE5BD}" dt="2025-11-21T09:32:29.385" v="56" actId="1076"/>
          <ac:grpSpMkLst>
            <pc:docMk/>
            <pc:sldMk cId="889644567" sldId="433"/>
            <ac:grpSpMk id="417" creationId="{1657742C-3FB2-1C63-23A8-C8FB189C06C2}"/>
          </ac:grpSpMkLst>
        </pc:grpChg>
      </pc:sldChg>
      <pc:sldChg chg="addSp delSp modSp add mod modClrScheme chgLayout">
        <pc:chgData name="Emily Woollen" userId="S::ewoollen@ed.ac.uk::785b484c-b42f-462d-81c4-f09c6213e052" providerId="AD" clId="Web-{8A9AF4C4-C9D9-0E74-DF4B-6AEF8CBBE5BD}" dt="2025-11-21T09:44:34.537" v="115"/>
        <pc:sldMkLst>
          <pc:docMk/>
          <pc:sldMk cId="2135795592" sldId="434"/>
        </pc:sldMkLst>
        <pc:spChg chg="add del mod ord">
          <ac:chgData name="Emily Woollen" userId="S::ewoollen@ed.ac.uk::785b484c-b42f-462d-81c4-f09c6213e052" providerId="AD" clId="Web-{8A9AF4C4-C9D9-0E74-DF4B-6AEF8CBBE5BD}" dt="2025-11-21T09:44:31.740" v="114"/>
          <ac:spMkLst>
            <pc:docMk/>
            <pc:sldMk cId="2135795592" sldId="434"/>
            <ac:spMk id="2" creationId="{665ACC05-9EB2-4E6B-E53A-5075F38EF7FF}"/>
          </ac:spMkLst>
        </pc:spChg>
        <pc:spChg chg="mod">
          <ac:chgData name="Emily Woollen" userId="S::ewoollen@ed.ac.uk::785b484c-b42f-462d-81c4-f09c6213e052" providerId="AD" clId="Web-{8A9AF4C4-C9D9-0E74-DF4B-6AEF8CBBE5BD}" dt="2025-11-21T09:44:34.537" v="115"/>
          <ac:spMkLst>
            <pc:docMk/>
            <pc:sldMk cId="2135795592" sldId="434"/>
            <ac:spMk id="3" creationId="{D1836A7D-C5E3-4C05-BC35-C4802AC0D9E5}"/>
          </ac:spMkLst>
        </pc:spChg>
        <pc:spChg chg="mod">
          <ac:chgData name="Emily Woollen" userId="S::ewoollen@ed.ac.uk::785b484c-b42f-462d-81c4-f09c6213e052" providerId="AD" clId="Web-{8A9AF4C4-C9D9-0E74-DF4B-6AEF8CBBE5BD}" dt="2025-11-21T09:44:34.537" v="115"/>
          <ac:spMkLst>
            <pc:docMk/>
            <pc:sldMk cId="2135795592" sldId="434"/>
            <ac:spMk id="4" creationId="{D877835E-98DF-4845-8041-0471761E169F}"/>
          </ac:spMkLst>
        </pc:spChg>
        <pc:spChg chg="add del mod ord">
          <ac:chgData name="Emily Woollen" userId="S::ewoollen@ed.ac.uk::785b484c-b42f-462d-81c4-f09c6213e052" providerId="AD" clId="Web-{8A9AF4C4-C9D9-0E74-DF4B-6AEF8CBBE5BD}" dt="2025-11-21T09:44:30.256" v="113"/>
          <ac:spMkLst>
            <pc:docMk/>
            <pc:sldMk cId="2135795592" sldId="434"/>
            <ac:spMk id="5" creationId="{81D481C5-7B71-E60D-B3E7-13B51E948728}"/>
          </ac:spMkLst>
        </pc:spChg>
      </pc:sldChg>
      <pc:sldChg chg="modSp add">
        <pc:chgData name="Emily Woollen" userId="S::ewoollen@ed.ac.uk::785b484c-b42f-462d-81c4-f09c6213e052" providerId="AD" clId="Web-{8A9AF4C4-C9D9-0E74-DF4B-6AEF8CBBE5BD}" dt="2025-11-21T09:43:38.556" v="109" actId="1076"/>
        <pc:sldMkLst>
          <pc:docMk/>
          <pc:sldMk cId="889839615" sldId="435"/>
        </pc:sldMkLst>
        <pc:spChg chg="mod">
          <ac:chgData name="Emily Woollen" userId="S::ewoollen@ed.ac.uk::785b484c-b42f-462d-81c4-f09c6213e052" providerId="AD" clId="Web-{8A9AF4C4-C9D9-0E74-DF4B-6AEF8CBBE5BD}" dt="2025-11-21T09:42:16.086" v="95" actId="20577"/>
          <ac:spMkLst>
            <pc:docMk/>
            <pc:sldMk cId="889839615" sldId="435"/>
            <ac:spMk id="395" creationId="{15199460-E169-6050-DF3B-F4E7BEBDCC8F}"/>
          </ac:spMkLst>
        </pc:spChg>
        <pc:spChg chg="mod">
          <ac:chgData name="Emily Woollen" userId="S::ewoollen@ed.ac.uk::785b484c-b42f-462d-81c4-f09c6213e052" providerId="AD" clId="Web-{8A9AF4C4-C9D9-0E74-DF4B-6AEF8CBBE5BD}" dt="2025-11-21T09:42:27.320" v="96"/>
          <ac:spMkLst>
            <pc:docMk/>
            <pc:sldMk cId="889839615" sldId="435"/>
            <ac:spMk id="396" creationId="{6ABE10FE-436D-5A55-B42B-4310B43C261F}"/>
          </ac:spMkLst>
        </pc:spChg>
        <pc:spChg chg="mod">
          <ac:chgData name="Emily Woollen" userId="S::ewoollen@ed.ac.uk::785b484c-b42f-462d-81c4-f09c6213e052" providerId="AD" clId="Web-{8A9AF4C4-C9D9-0E74-DF4B-6AEF8CBBE5BD}" dt="2025-11-21T09:42:00.209" v="90" actId="20577"/>
          <ac:spMkLst>
            <pc:docMk/>
            <pc:sldMk cId="889839615" sldId="435"/>
            <ac:spMk id="397" creationId="{D1B0661C-F7D3-BF61-AC42-47E580D37EC8}"/>
          </ac:spMkLst>
        </pc:spChg>
        <pc:spChg chg="mod">
          <ac:chgData name="Emily Woollen" userId="S::ewoollen@ed.ac.uk::785b484c-b42f-462d-81c4-f09c6213e052" providerId="AD" clId="Web-{8A9AF4C4-C9D9-0E74-DF4B-6AEF8CBBE5BD}" dt="2025-11-21T09:42:36.024" v="97"/>
          <ac:spMkLst>
            <pc:docMk/>
            <pc:sldMk cId="889839615" sldId="435"/>
            <ac:spMk id="398" creationId="{6B8CFB09-C73E-3ED8-1469-AC470295DDFC}"/>
          </ac:spMkLst>
        </pc:spChg>
        <pc:spChg chg="mod">
          <ac:chgData name="Emily Woollen" userId="S::ewoollen@ed.ac.uk::785b484c-b42f-462d-81c4-f09c6213e052" providerId="AD" clId="Web-{8A9AF4C4-C9D9-0E74-DF4B-6AEF8CBBE5BD}" dt="2025-11-21T09:43:10.509" v="107" actId="14100"/>
          <ac:spMkLst>
            <pc:docMk/>
            <pc:sldMk cId="889839615" sldId="435"/>
            <ac:spMk id="399" creationId="{6E3B24C9-6B9F-210B-FB81-1E5E64785822}"/>
          </ac:spMkLst>
        </pc:spChg>
        <pc:spChg chg="mod">
          <ac:chgData name="Emily Woollen" userId="S::ewoollen@ed.ac.uk::785b484c-b42f-462d-81c4-f09c6213e052" providerId="AD" clId="Web-{8A9AF4C4-C9D9-0E74-DF4B-6AEF8CBBE5BD}" dt="2025-11-21T09:43:38.556" v="109" actId="1076"/>
          <ac:spMkLst>
            <pc:docMk/>
            <pc:sldMk cId="889839615" sldId="435"/>
            <ac:spMk id="400" creationId="{CC7090CA-186D-D092-0A72-8C00D56DC686}"/>
          </ac:spMkLst>
        </pc:spChg>
        <pc:spChg chg="mod">
          <ac:chgData name="Emily Woollen" userId="S::ewoollen@ed.ac.uk::785b484c-b42f-462d-81c4-f09c6213e052" providerId="AD" clId="Web-{8A9AF4C4-C9D9-0E74-DF4B-6AEF8CBBE5BD}" dt="2025-11-21T09:42:04.241" v="92" actId="20577"/>
          <ac:spMkLst>
            <pc:docMk/>
            <pc:sldMk cId="889839615" sldId="435"/>
            <ac:spMk id="401" creationId="{849FE614-9753-DA99-BAE3-B7E02ADACB25}"/>
          </ac:spMkLst>
        </pc:spChg>
        <pc:spChg chg="mod">
          <ac:chgData name="Emily Woollen" userId="S::ewoollen@ed.ac.uk::785b484c-b42f-462d-81c4-f09c6213e052" providerId="AD" clId="Web-{8A9AF4C4-C9D9-0E74-DF4B-6AEF8CBBE5BD}" dt="2025-11-21T09:42:58.196" v="105"/>
          <ac:spMkLst>
            <pc:docMk/>
            <pc:sldMk cId="889839615" sldId="435"/>
            <ac:spMk id="402" creationId="{0B3D2BA4-1047-7904-4DB0-56E38057F48B}"/>
          </ac:spMkLst>
        </pc:spChg>
        <pc:spChg chg="mod">
          <ac:chgData name="Emily Woollen" userId="S::ewoollen@ed.ac.uk::785b484c-b42f-462d-81c4-f09c6213e052" providerId="AD" clId="Web-{8A9AF4C4-C9D9-0E74-DF4B-6AEF8CBBE5BD}" dt="2025-11-21T09:41:47.396" v="84" actId="20577"/>
          <ac:spMkLst>
            <pc:docMk/>
            <pc:sldMk cId="889839615" sldId="435"/>
            <ac:spMk id="418" creationId="{84995357-C6E2-1C49-4FFD-AA9D3E3BD2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0DD0E-75B8-4FA7-A301-D6D809962937}" type="datetimeFigureOut">
              <a:rPr lang="en-GB" smtClean="0"/>
              <a:t>21/11/2025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1CF8F-AEB8-49D0-B7FF-63BF6F1EF7EE}" type="slidenum">
              <a:rPr lang="en-GB" smtClean="0"/>
              <a:t>‹#›</a:t>
            </a:fld>
            <a:endParaRPr lang="en-GB"/>
          </a:p>
        </p:txBody>
      </p:sp>
    </p:spTree>
    <p:extLst>
      <p:ext uri="{BB962C8B-B14F-4D97-AF65-F5344CB8AC3E}">
        <p14:creationId xmlns:p14="http://schemas.microsoft.com/office/powerpoint/2010/main" val="2538087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rrc.group.cam.ac.uk/sites/default/files/media/narrative_cv_faq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Add any speakers/facilitators names, as appropriate </a:t>
            </a:r>
            <a:endParaRPr lang="en-US"/>
          </a:p>
          <a:p>
            <a:pPr marL="171450" indent="-171450">
              <a:buFont typeface="Arial"/>
              <a:buChar char="•"/>
            </a:pPr>
            <a:r>
              <a:rPr lang="en-US">
                <a:ea typeface="Calibri"/>
                <a:cs typeface="Calibri"/>
              </a:rPr>
              <a:t>You can change the theme/add logos, but please keep in the attribution notice.</a:t>
            </a:r>
          </a:p>
          <a:p>
            <a:pPr marL="171450" indent="-171450">
              <a:buFont typeface="Arial"/>
              <a:buChar char="•"/>
            </a:pPr>
            <a:r>
              <a:rPr lang="en-US">
                <a:ea typeface="Calibri"/>
                <a:cs typeface="Calibri"/>
              </a:rPr>
              <a:t>These slides accompany the facilitators guide document to support delivery of this writing retreat</a:t>
            </a:r>
          </a:p>
        </p:txBody>
      </p:sp>
      <p:sp>
        <p:nvSpPr>
          <p:cNvPr id="4" name="Slide Number Placeholder 3"/>
          <p:cNvSpPr>
            <a:spLocks noGrp="1"/>
          </p:cNvSpPr>
          <p:nvPr>
            <p:ph type="sldNum" sz="quarter" idx="5"/>
          </p:nvPr>
        </p:nvSpPr>
        <p:spPr/>
        <p:txBody>
          <a:bodyPr/>
          <a:lstStyle/>
          <a:p>
            <a:fld id="{1ED1CF8F-AEB8-49D0-B7FF-63BF6F1EF7EE}" type="slidenum">
              <a:rPr lang="en-GB" smtClean="0"/>
              <a:t>1</a:t>
            </a:fld>
            <a:endParaRPr lang="en-GB"/>
          </a:p>
        </p:txBody>
      </p:sp>
    </p:spTree>
    <p:extLst>
      <p:ext uri="{BB962C8B-B14F-4D97-AF65-F5344CB8AC3E}">
        <p14:creationId xmlns:p14="http://schemas.microsoft.com/office/powerpoint/2010/main" val="352778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Paired or small group discussions (25 min)</a:t>
            </a:r>
          </a:p>
          <a:p>
            <a:endParaRPr lang="en-GB"/>
          </a:p>
          <a:p>
            <a:r>
              <a:rPr lang="en-GB"/>
              <a:t>May need to pair people up based on what narrative CV they are filling out or what career stage or discipline they are in. This may take some time to sort out if a large group. </a:t>
            </a:r>
          </a:p>
          <a:p>
            <a:r>
              <a:rPr lang="en-GB">
                <a:ea typeface="Calibri"/>
                <a:cs typeface="Calibri"/>
              </a:rPr>
              <a:t>Sometimes they form small table groups, as appropriate. Pairs allow more time, groups allow more suggestions/examples from different perspectives. Suggest group size to be 3-4 people max.</a:t>
            </a:r>
            <a:endParaRPr lang="en-GB"/>
          </a:p>
          <a:p>
            <a:r>
              <a:rPr lang="en-GB"/>
              <a:t>Otherwise just let them self select.</a:t>
            </a:r>
            <a:endParaRPr lang="en-GB">
              <a:ea typeface="Calibri" panose="020F0502020204030204"/>
              <a:cs typeface="Calibri" panose="020F0502020204030204"/>
            </a:endParaRPr>
          </a:p>
          <a:p>
            <a:endParaRPr lang="en-GB">
              <a:ea typeface="Calibri" panose="020F0502020204030204"/>
              <a:cs typeface="Calibri" panose="020F0502020204030204"/>
            </a:endParaRPr>
          </a:p>
          <a:p>
            <a:r>
              <a:rPr lang="en-GB"/>
              <a:t>Facilitator should time this and announce when half way to swap over or ensure enough time for all to speak.</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3B9020-5D78-4280-AFEB-0B7F448A0734}" type="slidenum">
              <a:rPr lang="en-GB" smtClean="0"/>
              <a:t>13</a:t>
            </a:fld>
            <a:endParaRPr lang="en-GB"/>
          </a:p>
        </p:txBody>
      </p:sp>
    </p:spTree>
    <p:extLst>
      <p:ext uri="{BB962C8B-B14F-4D97-AF65-F5344CB8AC3E}">
        <p14:creationId xmlns:p14="http://schemas.microsoft.com/office/powerpoint/2010/main" val="92780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writing sprint (40 min)</a:t>
            </a:r>
          </a:p>
          <a:p>
            <a:endParaRPr lang="en-GB"/>
          </a:p>
          <a:p>
            <a:r>
              <a:rPr lang="en-GB"/>
              <a:t>Silent writing time for people to start filling out their own narrative CVs or mapping evidence across modules. </a:t>
            </a:r>
          </a:p>
          <a:p>
            <a:r>
              <a:rPr lang="en-GB"/>
              <a:t>Put up the slide of the modules to help them remember what goes where.</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3B9020-5D78-4280-AFEB-0B7F448A0734}" type="slidenum">
              <a:rPr lang="en-GB" smtClean="0"/>
              <a:t>14</a:t>
            </a:fld>
            <a:endParaRPr lang="en-GB"/>
          </a:p>
        </p:txBody>
      </p:sp>
    </p:spTree>
    <p:extLst>
      <p:ext uri="{BB962C8B-B14F-4D97-AF65-F5344CB8AC3E}">
        <p14:creationId xmlns:p14="http://schemas.microsoft.com/office/powerpoint/2010/main" val="129692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FF689-BAF5-830E-06DE-2D8A97AC6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47293-BF87-89CE-40A1-3CC13DBB2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0D57D-756E-A4F9-D293-B49D6B6F09D9}"/>
              </a:ext>
            </a:extLst>
          </p:cNvPr>
          <p:cNvSpPr>
            <a:spLocks noGrp="1"/>
          </p:cNvSpPr>
          <p:nvPr>
            <p:ph type="body" idx="1"/>
          </p:nvPr>
        </p:nvSpPr>
        <p:spPr/>
        <p:txBody>
          <a:bodyPr/>
          <a:lstStyle/>
          <a:p>
            <a:r>
              <a:rPr lang="en-GB"/>
              <a:t>Paired discussions (20 min)</a:t>
            </a:r>
          </a:p>
          <a:p>
            <a:endParaRPr lang="en-GB">
              <a:ea typeface="Calibri"/>
              <a:cs typeface="Calibri"/>
            </a:endParaRPr>
          </a:p>
          <a:p>
            <a:r>
              <a:rPr lang="en-GB"/>
              <a:t>Facilitator should time this and announce when half way to swap over.</a:t>
            </a:r>
            <a:endParaRPr lang="en-GB">
              <a:ea typeface="Calibri"/>
              <a:cs typeface="Calibri"/>
            </a:endParaRPr>
          </a:p>
          <a:p>
            <a:endParaRPr lang="en-GB"/>
          </a:p>
          <a:p>
            <a:r>
              <a:rPr lang="en-GB"/>
              <a:t>Recommend sticking to same pair or group to reduce repetition.</a:t>
            </a:r>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7B6C7A4-CD9A-7E98-C8A3-AFD451A9B827}"/>
              </a:ext>
            </a:extLst>
          </p:cNvPr>
          <p:cNvSpPr>
            <a:spLocks noGrp="1"/>
          </p:cNvSpPr>
          <p:nvPr>
            <p:ph type="sldNum" sz="quarter" idx="5"/>
          </p:nvPr>
        </p:nvSpPr>
        <p:spPr/>
        <p:txBody>
          <a:bodyPr/>
          <a:lstStyle/>
          <a:p>
            <a:fld id="{373B9020-5D78-4280-AFEB-0B7F448A0734}" type="slidenum">
              <a:rPr lang="en-GB" smtClean="0"/>
              <a:t>15</a:t>
            </a:fld>
            <a:endParaRPr lang="en-GB"/>
          </a:p>
        </p:txBody>
      </p:sp>
    </p:spTree>
    <p:extLst>
      <p:ext uri="{BB962C8B-B14F-4D97-AF65-F5344CB8AC3E}">
        <p14:creationId xmlns:p14="http://schemas.microsoft.com/office/powerpoint/2010/main" val="77177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F3EE3-67FC-D2A7-0C46-72E4D7AE3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3F7E0-8E5B-B0A0-98DD-DDFD4D2BE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0EF67-F853-E680-2B42-F6FD9870409E}"/>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E3295137-14C5-4E9E-8E2B-908313CB9EC2}"/>
              </a:ext>
            </a:extLst>
          </p:cNvPr>
          <p:cNvSpPr>
            <a:spLocks noGrp="1"/>
          </p:cNvSpPr>
          <p:nvPr>
            <p:ph type="sldNum" sz="quarter" idx="5"/>
          </p:nvPr>
        </p:nvSpPr>
        <p:spPr/>
        <p:txBody>
          <a:bodyPr/>
          <a:lstStyle/>
          <a:p>
            <a:fld id="{373B9020-5D78-4280-AFEB-0B7F448A0734}" type="slidenum">
              <a:rPr lang="en-GB" smtClean="0"/>
              <a:t>16</a:t>
            </a:fld>
            <a:endParaRPr lang="en-GB"/>
          </a:p>
        </p:txBody>
      </p:sp>
    </p:spTree>
    <p:extLst>
      <p:ext uri="{BB962C8B-B14F-4D97-AF65-F5344CB8AC3E}">
        <p14:creationId xmlns:p14="http://schemas.microsoft.com/office/powerpoint/2010/main" val="182577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Add any that are relevant internally to your department</a:t>
            </a:r>
          </a:p>
          <a:p>
            <a:r>
              <a:rPr lang="en-GB" dirty="0">
                <a:hlinkClick r:id="rId3"/>
              </a:rPr>
              <a:t>Narrative CV FAQs</a:t>
            </a:r>
            <a:r>
              <a:rPr lang="en-GB" dirty="0"/>
              <a:t> - is useful for facilitators to answer any questions</a:t>
            </a: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1CF8F-AEB8-49D0-B7FF-63BF6F1EF7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28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These times are indicative and can be flexed as needed. If you anticipate a lot of discussion around what narrative CVs are then increase the Q+A timings and reduce the writing sprints to 30 min.</a:t>
            </a:r>
            <a:endParaRPr lang="en-US"/>
          </a:p>
          <a:p>
            <a:pPr marL="171450" indent="-171450">
              <a:buFont typeface="Arial"/>
              <a:buChar char="•"/>
            </a:pPr>
            <a:r>
              <a:rPr lang="en-US"/>
              <a:t>Below are possible structures and schedules for a 3 hour online or in person NCV writing retreat. You can change the times as needed for an afternoon retreat. </a:t>
            </a:r>
            <a:endParaRPr lang="en-US">
              <a:ea typeface="Calibri" panose="020F0502020204030204"/>
              <a:cs typeface="Calibri" panose="020F0502020204030204"/>
            </a:endParaRPr>
          </a:p>
          <a:p>
            <a:pPr marL="171450" indent="-171450">
              <a:buFont typeface="Arial"/>
              <a:buChar char="•"/>
            </a:pPr>
            <a:r>
              <a:rPr lang="en-US"/>
              <a:t>Ensure at least 20 min for peer discussions and 30 min for writing sprints, or you risk these elements being ineffective.</a:t>
            </a:r>
            <a:endParaRPr lang="en-US">
              <a:ea typeface="Calibri" panose="020F0502020204030204"/>
              <a:cs typeface="Calibri" panose="020F0502020204030204"/>
            </a:endParaRPr>
          </a:p>
          <a:p>
            <a:endParaRPr lang="en-US">
              <a:solidFill>
                <a:srgbClr val="000000"/>
              </a:solidFill>
            </a:endParaRPr>
          </a:p>
          <a:p>
            <a:r>
              <a:rPr lang="en-US">
                <a:solidFill>
                  <a:srgbClr val="0F4761"/>
                </a:solidFill>
              </a:rPr>
              <a:t>Schedule for more time for individual writing</a:t>
            </a:r>
            <a:endParaRPr lang="en-US">
              <a:solidFill>
                <a:srgbClr val="0F4761"/>
              </a:solidFill>
              <a:ea typeface="Calibri"/>
              <a:cs typeface="Calibri"/>
            </a:endParaRPr>
          </a:p>
          <a:p>
            <a:r>
              <a:rPr lang="en-US"/>
              <a:t>09:30 – 09:35 | Welcome (5 min) </a:t>
            </a:r>
          </a:p>
          <a:p>
            <a:r>
              <a:rPr lang="en-US"/>
              <a:t>09:35 – 10:05 | Narrative CV context and Q+A (30 min) </a:t>
            </a:r>
          </a:p>
          <a:p>
            <a:r>
              <a:rPr lang="en-US"/>
              <a:t>10:05– 10:30 | Paired/group discussions (25 min) </a:t>
            </a:r>
          </a:p>
          <a:p>
            <a:r>
              <a:rPr lang="en-US"/>
              <a:t>10:30 – 11:10 | Writing sprint 1 (40 min) </a:t>
            </a:r>
          </a:p>
          <a:p>
            <a:r>
              <a:rPr lang="en-US"/>
              <a:t>11:10 – 11:25 | Break (15 min) </a:t>
            </a:r>
          </a:p>
          <a:p>
            <a:r>
              <a:rPr lang="en-US"/>
              <a:t>11:25 – 11:45 | Paired/group discussions  (20 min) </a:t>
            </a:r>
          </a:p>
          <a:p>
            <a:r>
              <a:rPr lang="en-US"/>
              <a:t>11:45 – 12:25 | Writing sprint 2 (40 min) </a:t>
            </a:r>
          </a:p>
          <a:p>
            <a:r>
              <a:rPr lang="en-US"/>
              <a:t>12:25 – 12:30 | Wrap up and resources (5 min)</a:t>
            </a:r>
          </a:p>
          <a:p>
            <a:endParaRPr lang="en-US"/>
          </a:p>
          <a:p>
            <a:r>
              <a:rPr lang="en-US">
                <a:solidFill>
                  <a:srgbClr val="0F4761"/>
                </a:solidFill>
              </a:rPr>
              <a:t>Schedule for more time for Q+A and discussions</a:t>
            </a:r>
            <a:endParaRPr lang="en-US">
              <a:solidFill>
                <a:srgbClr val="0F4761"/>
              </a:solidFill>
              <a:ea typeface="Calibri"/>
              <a:cs typeface="Calibri"/>
            </a:endParaRPr>
          </a:p>
          <a:p>
            <a:r>
              <a:rPr lang="en-US"/>
              <a:t>09:30 – 09:35 | Welcome (5 min) </a:t>
            </a:r>
          </a:p>
          <a:p>
            <a:r>
              <a:rPr lang="en-US"/>
              <a:t>09:35 – 10:15 | Narrative CV context and Q+A (40 min) </a:t>
            </a:r>
          </a:p>
          <a:p>
            <a:r>
              <a:rPr lang="en-US"/>
              <a:t>10:15– 10:45 | Paired/group discussions (30 min) </a:t>
            </a:r>
          </a:p>
          <a:p>
            <a:r>
              <a:rPr lang="en-US"/>
              <a:t>10:45 – 11:15 | Writing sprint 1 (30 min) </a:t>
            </a:r>
          </a:p>
          <a:p>
            <a:r>
              <a:rPr lang="en-US"/>
              <a:t>11:15 – 11:30 | Break (15 min) </a:t>
            </a:r>
          </a:p>
          <a:p>
            <a:r>
              <a:rPr lang="en-US"/>
              <a:t>11:30 – 11:55 | Paired/group discussions (25 min) </a:t>
            </a:r>
          </a:p>
          <a:p>
            <a:r>
              <a:rPr lang="en-US"/>
              <a:t>11:55 – 12:25 | Writing sprint 2 (30 min)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ED1CF8F-AEB8-49D0-B7FF-63BF6F1EF7EE}" type="slidenum">
              <a:rPr lang="en-GB" smtClean="0"/>
              <a:t>2</a:t>
            </a:fld>
            <a:endParaRPr lang="en-GB"/>
          </a:p>
        </p:txBody>
      </p:sp>
    </p:spTree>
    <p:extLst>
      <p:ext uri="{BB962C8B-B14F-4D97-AF65-F5344CB8AC3E}">
        <p14:creationId xmlns:p14="http://schemas.microsoft.com/office/powerpoint/2010/main" val="260692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Edit as appropriate to your needs</a:t>
            </a:r>
          </a:p>
        </p:txBody>
      </p:sp>
      <p:sp>
        <p:nvSpPr>
          <p:cNvPr id="4" name="Slide Number Placeholder 3"/>
          <p:cNvSpPr>
            <a:spLocks noGrp="1"/>
          </p:cNvSpPr>
          <p:nvPr>
            <p:ph type="sldNum" sz="quarter" idx="5"/>
          </p:nvPr>
        </p:nvSpPr>
        <p:spPr/>
        <p:txBody>
          <a:bodyPr/>
          <a:lstStyle/>
          <a:p>
            <a:fld id="{1ED1CF8F-AEB8-49D0-B7FF-63BF6F1EF7EE}" type="slidenum">
              <a:rPr lang="en-GB" smtClean="0"/>
              <a:t>3</a:t>
            </a:fld>
            <a:endParaRPr lang="en-GB"/>
          </a:p>
        </p:txBody>
      </p:sp>
    </p:spTree>
    <p:extLst>
      <p:ext uri="{BB962C8B-B14F-4D97-AF65-F5344CB8AC3E}">
        <p14:creationId xmlns:p14="http://schemas.microsoft.com/office/powerpoint/2010/main" val="177061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t>Can be useful to gauge audience experience at this point.</a:t>
            </a:r>
            <a:endParaRPr lang="en-US">
              <a:ea typeface="Calibri" panose="020F0502020204030204"/>
              <a:cs typeface="Calibri" panose="020F0502020204030204"/>
            </a:endParaRPr>
          </a:p>
          <a:p>
            <a:pPr marL="171450" indent="-171450">
              <a:buFont typeface="Arial"/>
              <a:buChar char="•"/>
            </a:pPr>
            <a:r>
              <a:rPr lang="en-GB"/>
              <a:t>Ask, What do you know about NCVs? Hands up or online poll.</a:t>
            </a:r>
            <a:endParaRPr lang="en-GB">
              <a:ea typeface="Calibri" panose="020F0502020204030204"/>
              <a:cs typeface="Calibri" panose="020F0502020204030204"/>
            </a:endParaRPr>
          </a:p>
          <a:p>
            <a:pPr marL="628650" lvl="1" indent="-171450">
              <a:buFont typeface="Courier New"/>
              <a:buChar char="o"/>
            </a:pPr>
            <a:r>
              <a:rPr lang="en-GB"/>
              <a:t>Confident/lots</a:t>
            </a:r>
            <a:endParaRPr lang="en-GB">
              <a:ea typeface="Calibri" panose="020F0502020204030204"/>
              <a:cs typeface="Calibri" panose="020F0502020204030204"/>
            </a:endParaRPr>
          </a:p>
          <a:p>
            <a:pPr marL="628650" lvl="1" indent="-171450">
              <a:buFont typeface="Courier New"/>
              <a:buChar char="o"/>
            </a:pPr>
            <a:r>
              <a:rPr lang="en-GB"/>
              <a:t>Know a little</a:t>
            </a:r>
            <a:endParaRPr lang="en-GB">
              <a:ea typeface="Calibri" panose="020F0502020204030204"/>
              <a:cs typeface="Calibri" panose="020F0502020204030204"/>
            </a:endParaRPr>
          </a:p>
          <a:p>
            <a:pPr marL="628650" lvl="1" indent="-171450">
              <a:buFont typeface="Courier New"/>
              <a:buChar char="o"/>
            </a:pPr>
            <a:r>
              <a:rPr lang="en-GB"/>
              <a:t>Not much</a:t>
            </a:r>
            <a:endParaRPr lang="en-GB">
              <a:ea typeface="Calibri" panose="020F0502020204030204"/>
              <a:cs typeface="Calibri" panose="020F0502020204030204"/>
              <a:sym typeface="Wingdings" panose="05000000000000000000" pitchFamily="2" charset="2"/>
            </a:endParaRPr>
          </a:p>
          <a:p>
            <a:endParaRPr lang="en-GB">
              <a:ea typeface="Calibri" panose="020F0502020204030204"/>
              <a:cs typeface="Calibri" panose="020F0502020204030204"/>
              <a:sym typeface="Wingdings" panose="05000000000000000000" pitchFamily="2" charset="2"/>
            </a:endParaRPr>
          </a:p>
          <a:p>
            <a:pPr marL="171450" indent="-171450">
              <a:buFont typeface="Arial"/>
              <a:buChar char="•"/>
            </a:pPr>
            <a:r>
              <a:rPr lang="en-GB"/>
              <a:t>Introduce that the Narrative CV is designed to give individuals a chance to explain HOW their wider contributions to research, teams, society and innovation fall under four main areas/modules, broadening how we assess research and what activities are included in assessments.</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B9020-5D78-4280-AFEB-0B7F448A0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59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 think of it as an onion with different layers – starting with you at the core, the 4 modules are following the direction/flow of the ripple. Your Spheres of influence!</a:t>
            </a:r>
          </a:p>
          <a:p>
            <a:endParaRPr lang="en-GB" dirty="0"/>
          </a:p>
          <a:p>
            <a:r>
              <a:rPr lang="en-GB" dirty="0"/>
              <a:t>Turning your achievements into a NCV format (University of Leeds CAR guide):</a:t>
            </a:r>
          </a:p>
          <a:p>
            <a:r>
              <a:rPr lang="en-GB" dirty="0"/>
              <a:t>Each module include a summary sentence (that answers the Q.) then back it up with 2/3 CAR story examples. You don’t have the space for loads of short examples. Quality over Quantity! CAR is a simple writing framework and can be really useful for other formats too i.e. interviews!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5FC8-FC49-483B-AF1B-91E946AAD7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t>Image found on imperial’s website</a:t>
            </a:r>
            <a:endParaRPr lang="en-US"/>
          </a:p>
          <a:p>
            <a:pPr marL="171450" indent="-171450">
              <a:buFont typeface="Arial"/>
              <a:buChar char="•"/>
            </a:pPr>
            <a:r>
              <a:rPr lang="en-GB"/>
              <a:t>NCVs allows evaluation to bring in all those activities which typically sit below the water line, those things that are not always visible on traditional CVs but are essential for research</a:t>
            </a:r>
            <a:endParaRPr lang="en-GB">
              <a:ea typeface="Calibri" panose="020F0502020204030204"/>
              <a:cs typeface="Calibri" panose="020F0502020204030204"/>
            </a:endParaRPr>
          </a:p>
          <a:p>
            <a:pPr marL="171450" indent="-171450">
              <a:buFont typeface="Arial"/>
              <a:buChar char="•"/>
            </a:pPr>
            <a:r>
              <a:rPr lang="en-GB"/>
              <a:t>This avoids lists or publications/funding to be the only evaluation criteria, encourage the spectrum of contributions to be wider and try to foster diversity and inclusion</a:t>
            </a:r>
            <a:endParaRPr lang="en-GB">
              <a:ea typeface="Calibri" panose="020F0502020204030204"/>
              <a:cs typeface="Calibri" panose="020F0502020204030204"/>
            </a:endParaRPr>
          </a:p>
          <a:p>
            <a:pPr marL="171450" indent="-171450">
              <a:buFont typeface="Arial"/>
              <a:buChar char="•"/>
            </a:pPr>
            <a:r>
              <a:rPr lang="en-GB"/>
              <a:t>Resist the urge to use Metrics! (without context at least)</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D005FC8-FC49-483B-AF1B-91E946AAD72C}" type="slidenum">
              <a:rPr lang="en-GB" smtClean="0"/>
              <a:t>7</a:t>
            </a:fld>
            <a:endParaRPr lang="en-GB"/>
          </a:p>
        </p:txBody>
      </p:sp>
    </p:spTree>
    <p:extLst>
      <p:ext uri="{BB962C8B-B14F-4D97-AF65-F5344CB8AC3E}">
        <p14:creationId xmlns:p14="http://schemas.microsoft.com/office/powerpoint/2010/main" val="391557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Context</a:t>
            </a:r>
            <a:r>
              <a:rPr lang="en-US" b="1">
                <a:solidFill>
                  <a:srgbClr val="001D35"/>
                </a:solidFill>
              </a:rPr>
              <a:t>:</a:t>
            </a:r>
            <a:r>
              <a:rPr lang="en-US">
                <a:solidFill>
                  <a:srgbClr val="001D35"/>
                </a:solidFill>
              </a:rPr>
              <a:t> </a:t>
            </a:r>
            <a:endParaRPr lang="en-US"/>
          </a:p>
          <a:p>
            <a:r>
              <a:rPr lang="en-US">
                <a:solidFill>
                  <a:srgbClr val="001D35"/>
                </a:solidFill>
              </a:rPr>
              <a:t>Begin by setting the scene. Explain the situation or challenge you were facing.</a:t>
            </a:r>
            <a:endParaRPr lang="en-US"/>
          </a:p>
          <a:p>
            <a:pPr marL="342900" lvl="1" indent="-342900">
              <a:buChar char="•"/>
            </a:pPr>
            <a:r>
              <a:rPr lang="en-US">
                <a:solidFill>
                  <a:srgbClr val="001D35"/>
                </a:solidFill>
              </a:rPr>
              <a:t>Example: "In my previous role as team lead, we were experiencing a significant drop in motivation of team members leading to missed deadlines and slow progress on outcomes."</a:t>
            </a:r>
            <a:endParaRPr lang="en-US"/>
          </a:p>
          <a:p>
            <a:r>
              <a:rPr lang="en-US" b="1" u="sng"/>
              <a:t>Action</a:t>
            </a:r>
            <a:r>
              <a:rPr lang="en-US" b="1">
                <a:solidFill>
                  <a:srgbClr val="001D35"/>
                </a:solidFill>
              </a:rPr>
              <a:t>:</a:t>
            </a:r>
            <a:r>
              <a:rPr lang="en-US">
                <a:solidFill>
                  <a:srgbClr val="001D35"/>
                </a:solidFill>
              </a:rPr>
              <a:t> </a:t>
            </a:r>
            <a:endParaRPr lang="en-US">
              <a:ea typeface="Calibri" panose="020F0502020204030204"/>
              <a:cs typeface="Calibri" panose="020F0502020204030204"/>
            </a:endParaRPr>
          </a:p>
          <a:p>
            <a:r>
              <a:rPr lang="en-US">
                <a:solidFill>
                  <a:srgbClr val="001D35"/>
                </a:solidFill>
              </a:rPr>
              <a:t>Clearly describe the specific actions you personally took to address the situation.</a:t>
            </a:r>
            <a:endParaRPr lang="en-US"/>
          </a:p>
          <a:p>
            <a:pPr marL="342900" lvl="1" indent="-342900">
              <a:buChar char="•"/>
            </a:pPr>
            <a:r>
              <a:rPr lang="en-US">
                <a:solidFill>
                  <a:srgbClr val="001D35"/>
                </a:solidFill>
              </a:rPr>
              <a:t>Example: "I took the time in team meetings to re-connect with our shared vision, goals and values, and introduced 1:1 coaching conversations with individuals to support goal setting."</a:t>
            </a:r>
            <a:endParaRPr lang="en-US"/>
          </a:p>
          <a:p>
            <a:r>
              <a:rPr lang="en-US" b="1" u="sng"/>
              <a:t>Result</a:t>
            </a:r>
            <a:r>
              <a:rPr lang="en-US" b="1">
                <a:solidFill>
                  <a:srgbClr val="001D35"/>
                </a:solidFill>
              </a:rPr>
              <a:t>:</a:t>
            </a:r>
            <a:r>
              <a:rPr lang="en-US">
                <a:solidFill>
                  <a:srgbClr val="001D35"/>
                </a:solidFill>
              </a:rPr>
              <a:t> </a:t>
            </a:r>
            <a:endParaRPr lang="en-US">
              <a:ea typeface="Calibri" panose="020F0502020204030204"/>
              <a:cs typeface="Calibri" panose="020F0502020204030204"/>
            </a:endParaRPr>
          </a:p>
          <a:p>
            <a:r>
              <a:rPr lang="en-US">
                <a:solidFill>
                  <a:srgbClr val="001D35"/>
                </a:solidFill>
              </a:rPr>
              <a:t>Share the outcome of your actions. Quantify the results whenever possible and provide evidence to support your claims.</a:t>
            </a:r>
            <a:endParaRPr lang="en-US"/>
          </a:p>
          <a:p>
            <a:pPr marL="342900" lvl="1" indent="-342900">
              <a:buChar char="•"/>
            </a:pPr>
            <a:r>
              <a:rPr lang="en-US">
                <a:solidFill>
                  <a:srgbClr val="001D35"/>
                </a:solidFill>
              </a:rPr>
              <a:t>Example: "As a result, the team motivation visibly improved and project goals were reached within agreed timelines, and key outputs of the project were back on track"</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ED1CF8F-AEB8-49D0-B7FF-63BF6F1EF7EE}" type="slidenum">
              <a:rPr lang="en-GB" smtClean="0"/>
              <a:t>9</a:t>
            </a:fld>
            <a:endParaRPr lang="en-GB"/>
          </a:p>
        </p:txBody>
      </p:sp>
    </p:spTree>
    <p:extLst>
      <p:ext uri="{BB962C8B-B14F-4D97-AF65-F5344CB8AC3E}">
        <p14:creationId xmlns:p14="http://schemas.microsoft.com/office/powerpoint/2010/main" val="218739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t>How have you exploited your research? E.g. Public outreach</a:t>
            </a:r>
            <a:endParaRPr lang="en-GB">
              <a:ea typeface="Calibri" panose="020F0502020204030204"/>
              <a:cs typeface="Calibri" panose="020F0502020204030204"/>
            </a:endParaRPr>
          </a:p>
          <a:p>
            <a:pPr marL="171450" indent="-171450">
              <a:buFont typeface="Arial"/>
              <a:buChar char="•"/>
            </a:pPr>
            <a:r>
              <a:rPr lang="en-GB"/>
              <a:t>Current partnerships and how they</a:t>
            </a:r>
            <a:r>
              <a:rPr lang="en-GB" baseline="0"/>
              <a:t> have been successful</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ED1CF8F-AEB8-49D0-B7FF-63BF6F1EF7EE}" type="slidenum">
              <a:rPr lang="en-GB" smtClean="0"/>
              <a:t>11</a:t>
            </a:fld>
            <a:endParaRPr lang="en-GB"/>
          </a:p>
        </p:txBody>
      </p:sp>
    </p:spTree>
    <p:extLst>
      <p:ext uri="{BB962C8B-B14F-4D97-AF65-F5344CB8AC3E}">
        <p14:creationId xmlns:p14="http://schemas.microsoft.com/office/powerpoint/2010/main" val="156947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Allow at least 10 min for Q+A about what evidence or examples might go into each module. These discussions can take a while if a lot of resistance or very new to audience. If you need to increase time for this then take away time from the writing sprints instead and reduce these to 30 mins.</a:t>
            </a:r>
          </a:p>
        </p:txBody>
      </p:sp>
      <p:sp>
        <p:nvSpPr>
          <p:cNvPr id="4" name="Slide Number Placeholder 3"/>
          <p:cNvSpPr>
            <a:spLocks noGrp="1"/>
          </p:cNvSpPr>
          <p:nvPr>
            <p:ph type="sldNum" sz="quarter" idx="5"/>
          </p:nvPr>
        </p:nvSpPr>
        <p:spPr/>
        <p:txBody>
          <a:bodyPr/>
          <a:lstStyle/>
          <a:p>
            <a:fld id="{1ED1CF8F-AEB8-49D0-B7FF-63BF6F1EF7EE}" type="slidenum">
              <a:rPr lang="en-GB" smtClean="0"/>
              <a:t>12</a:t>
            </a:fld>
            <a:endParaRPr lang="en-GB"/>
          </a:p>
        </p:txBody>
      </p:sp>
    </p:spTree>
    <p:extLst>
      <p:ext uri="{BB962C8B-B14F-4D97-AF65-F5344CB8AC3E}">
        <p14:creationId xmlns:p14="http://schemas.microsoft.com/office/powerpoint/2010/main" val="3735305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387A53-0E3E-4D5D-8895-B86771FE5BB4}"/>
              </a:ext>
            </a:extLst>
          </p:cNvPr>
          <p:cNvGrpSpPr/>
          <p:nvPr userDrawn="1"/>
        </p:nvGrpSpPr>
        <p:grpSpPr>
          <a:xfrm>
            <a:off x="0" y="0"/>
            <a:ext cx="4422216" cy="6858000"/>
            <a:chOff x="0" y="0"/>
            <a:chExt cx="2153448" cy="2976105"/>
          </a:xfrm>
        </p:grpSpPr>
        <p:sp>
          <p:nvSpPr>
            <p:cNvPr id="4" name="Freeform 3">
              <a:extLst>
                <a:ext uri="{FF2B5EF4-FFF2-40B4-BE49-F238E27FC236}">
                  <a16:creationId xmlns:a16="http://schemas.microsoft.com/office/drawing/2014/main" id="{F6E3A52E-9E96-4B06-AB35-0601B0754F03}"/>
                </a:ext>
              </a:extLst>
            </p:cNvPr>
            <p:cNvSpPr/>
            <p:nvPr/>
          </p:nvSpPr>
          <p:spPr>
            <a:xfrm>
              <a:off x="0" y="0"/>
              <a:ext cx="2153448" cy="2976105"/>
            </a:xfrm>
            <a:custGeom>
              <a:avLst/>
              <a:gdLst/>
              <a:ahLst/>
              <a:cxnLst/>
              <a:rect l="l" t="t" r="r" b="b"/>
              <a:pathLst>
                <a:path w="2153448" h="2976105">
                  <a:moveTo>
                    <a:pt x="0" y="0"/>
                  </a:moveTo>
                  <a:lnTo>
                    <a:pt x="2153448" y="0"/>
                  </a:lnTo>
                  <a:lnTo>
                    <a:pt x="2153448" y="2976105"/>
                  </a:lnTo>
                  <a:lnTo>
                    <a:pt x="0" y="2976105"/>
                  </a:lnTo>
                  <a:close/>
                </a:path>
              </a:pathLst>
            </a:custGeom>
            <a:solidFill>
              <a:srgbClr val="0094B3"/>
            </a:solidFill>
          </p:spPr>
        </p:sp>
        <p:sp>
          <p:nvSpPr>
            <p:cNvPr id="5" name="TextBox 4">
              <a:extLst>
                <a:ext uri="{FF2B5EF4-FFF2-40B4-BE49-F238E27FC236}">
                  <a16:creationId xmlns:a16="http://schemas.microsoft.com/office/drawing/2014/main" id="{5A71E9DF-D244-4861-A59E-A0DE2346F965}"/>
                </a:ext>
              </a:extLst>
            </p:cNvPr>
            <p:cNvSpPr txBox="1"/>
            <p:nvPr/>
          </p:nvSpPr>
          <p:spPr>
            <a:xfrm>
              <a:off x="0" y="-19050"/>
              <a:ext cx="2153448" cy="2995155"/>
            </a:xfrm>
            <a:prstGeom prst="rect">
              <a:avLst/>
            </a:prstGeom>
          </p:spPr>
          <p:txBody>
            <a:bodyPr lIns="50800" tIns="50800" rIns="50800" bIns="50800" rtlCol="0" anchor="ctr"/>
            <a:lstStyle/>
            <a:p>
              <a:pPr algn="ctr">
                <a:lnSpc>
                  <a:spcPts val="1906"/>
                </a:lnSpc>
              </a:pPr>
              <a:endParaRPr sz="1200"/>
            </a:p>
          </p:txBody>
        </p:sp>
      </p:grpSp>
      <p:grpSp>
        <p:nvGrpSpPr>
          <p:cNvPr id="8" name="Group 7">
            <a:extLst>
              <a:ext uri="{FF2B5EF4-FFF2-40B4-BE49-F238E27FC236}">
                <a16:creationId xmlns:a16="http://schemas.microsoft.com/office/drawing/2014/main" id="{1DDAAD72-A77D-4299-9B97-71C213BB733F}"/>
              </a:ext>
            </a:extLst>
          </p:cNvPr>
          <p:cNvGrpSpPr/>
          <p:nvPr userDrawn="1"/>
        </p:nvGrpSpPr>
        <p:grpSpPr>
          <a:xfrm>
            <a:off x="5237" y="1"/>
            <a:ext cx="12186763" cy="1204079"/>
            <a:chOff x="0" y="0"/>
            <a:chExt cx="33096448" cy="3270003"/>
          </a:xfrm>
        </p:grpSpPr>
        <p:sp>
          <p:nvSpPr>
            <p:cNvPr id="9" name="Freeform 8">
              <a:extLst>
                <a:ext uri="{FF2B5EF4-FFF2-40B4-BE49-F238E27FC236}">
                  <a16:creationId xmlns:a16="http://schemas.microsoft.com/office/drawing/2014/main" id="{B8B9725A-928C-4DE4-BEF6-D67F6D9ADD54}"/>
                </a:ext>
              </a:extLst>
            </p:cNvPr>
            <p:cNvSpPr/>
            <p:nvPr/>
          </p:nvSpPr>
          <p:spPr>
            <a:xfrm>
              <a:off x="0" y="0"/>
              <a:ext cx="33096448" cy="3270003"/>
            </a:xfrm>
            <a:custGeom>
              <a:avLst/>
              <a:gdLst/>
              <a:ahLst/>
              <a:cxnLst/>
              <a:rect l="l" t="t" r="r" b="b"/>
              <a:pathLst>
                <a:path w="33096448" h="3270003">
                  <a:moveTo>
                    <a:pt x="0" y="0"/>
                  </a:moveTo>
                  <a:lnTo>
                    <a:pt x="33096448" y="0"/>
                  </a:lnTo>
                  <a:lnTo>
                    <a:pt x="33096448" y="3270003"/>
                  </a:lnTo>
                  <a:lnTo>
                    <a:pt x="0" y="3270003"/>
                  </a:lnTo>
                  <a:close/>
                </a:path>
              </a:pathLst>
            </a:custGeom>
            <a:solidFill>
              <a:srgbClr val="333F48"/>
            </a:solidFill>
          </p:spPr>
        </p:sp>
      </p:grpSp>
      <p:sp>
        <p:nvSpPr>
          <p:cNvPr id="10" name="Freeform 9">
            <a:extLst>
              <a:ext uri="{FF2B5EF4-FFF2-40B4-BE49-F238E27FC236}">
                <a16:creationId xmlns:a16="http://schemas.microsoft.com/office/drawing/2014/main" id="{1EB5D465-96BB-460D-818B-BF318CD24005}"/>
              </a:ext>
            </a:extLst>
          </p:cNvPr>
          <p:cNvSpPr/>
          <p:nvPr userDrawn="1"/>
        </p:nvSpPr>
        <p:spPr>
          <a:xfrm>
            <a:off x="464165" y="323344"/>
            <a:ext cx="3027151" cy="724913"/>
          </a:xfrm>
          <a:custGeom>
            <a:avLst/>
            <a:gdLst/>
            <a:ahLst/>
            <a:cxnLst/>
            <a:rect l="l" t="t" r="r" b="b"/>
            <a:pathLst>
              <a:path w="4540726" h="1087370">
                <a:moveTo>
                  <a:pt x="0" y="0"/>
                </a:moveTo>
                <a:lnTo>
                  <a:pt x="4540727" y="0"/>
                </a:lnTo>
                <a:lnTo>
                  <a:pt x="4540727" y="1087370"/>
                </a:lnTo>
                <a:lnTo>
                  <a:pt x="0" y="1087370"/>
                </a:lnTo>
                <a:lnTo>
                  <a:pt x="0" y="0"/>
                </a:lnTo>
                <a:close/>
              </a:path>
            </a:pathLst>
          </a:custGeom>
          <a:blipFill>
            <a:blip r:embed="rId2">
              <a:extLst>
                <a:ext uri="{28A0092B-C50C-407E-A947-70E740481C1C}">
                  <a14:useLocalDpi xmlns:a14="http://schemas.microsoft.com/office/drawing/2010/main" val="0"/>
                </a:ext>
              </a:extLst>
            </a:blip>
            <a:stretch>
              <a:fillRect/>
            </a:stretch>
          </a:blipFill>
        </p:spPr>
      </p:sp>
      <p:sp>
        <p:nvSpPr>
          <p:cNvPr id="11" name="Freeform 10">
            <a:extLst>
              <a:ext uri="{FF2B5EF4-FFF2-40B4-BE49-F238E27FC236}">
                <a16:creationId xmlns:a16="http://schemas.microsoft.com/office/drawing/2014/main" id="{222DAC37-4479-46DC-BB03-12B59D5EB6BF}"/>
              </a:ext>
            </a:extLst>
          </p:cNvPr>
          <p:cNvSpPr/>
          <p:nvPr userDrawn="1"/>
        </p:nvSpPr>
        <p:spPr>
          <a:xfrm>
            <a:off x="464165" y="4339842"/>
            <a:ext cx="3426192" cy="1299877"/>
          </a:xfrm>
          <a:custGeom>
            <a:avLst/>
            <a:gdLst/>
            <a:ahLst/>
            <a:cxnLst/>
            <a:rect l="l" t="t" r="r" b="b"/>
            <a:pathLst>
              <a:path w="5139288" h="1949815">
                <a:moveTo>
                  <a:pt x="0" y="0"/>
                </a:moveTo>
                <a:lnTo>
                  <a:pt x="5139289" y="0"/>
                </a:lnTo>
                <a:lnTo>
                  <a:pt x="5139289" y="1949814"/>
                </a:lnTo>
                <a:lnTo>
                  <a:pt x="0" y="1949814"/>
                </a:lnTo>
                <a:lnTo>
                  <a:pt x="0" y="0"/>
                </a:lnTo>
                <a:close/>
              </a:path>
            </a:pathLst>
          </a:custGeom>
          <a:blipFill>
            <a:blip r:embed="rId3">
              <a:extLst>
                <a:ext uri="{28A0092B-C50C-407E-A947-70E740481C1C}">
                  <a14:useLocalDpi xmlns:a14="http://schemas.microsoft.com/office/drawing/2010/main" val="0"/>
                </a:ext>
              </a:extLst>
            </a:blip>
            <a:stretch>
              <a:fillRect/>
            </a:stretch>
          </a:blipFill>
        </p:spPr>
      </p:sp>
      <p:sp>
        <p:nvSpPr>
          <p:cNvPr id="14" name="Title 13">
            <a:extLst>
              <a:ext uri="{FF2B5EF4-FFF2-40B4-BE49-F238E27FC236}">
                <a16:creationId xmlns:a16="http://schemas.microsoft.com/office/drawing/2014/main" id="{B56B8865-587A-4037-A175-1CCDD11FED8F}"/>
              </a:ext>
            </a:extLst>
          </p:cNvPr>
          <p:cNvSpPr>
            <a:spLocks noGrp="1"/>
          </p:cNvSpPr>
          <p:nvPr>
            <p:ph type="title"/>
          </p:nvPr>
        </p:nvSpPr>
        <p:spPr>
          <a:xfrm>
            <a:off x="4826000" y="4559376"/>
            <a:ext cx="7170800" cy="860808"/>
          </a:xfrm>
          <a:prstGeom prst="rect">
            <a:avLst/>
          </a:prstGeom>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2280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4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DBDC-ECF5-4ECD-B131-3D78BC958229}"/>
              </a:ext>
            </a:extLst>
          </p:cNvPr>
          <p:cNvSpPr>
            <a:spLocks noGrp="1"/>
          </p:cNvSpPr>
          <p:nvPr>
            <p:ph type="title"/>
          </p:nvPr>
        </p:nvSpPr>
        <p:spPr>
          <a:xfrm>
            <a:off x="838200" y="365126"/>
            <a:ext cx="10515600" cy="132609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8364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C75EB566-9046-49B4-B917-F96F99FD220C}"/>
              </a:ext>
            </a:extLst>
          </p:cNvPr>
          <p:cNvSpPr/>
          <p:nvPr userDrawn="1"/>
        </p:nvSpPr>
        <p:spPr>
          <a:xfrm>
            <a:off x="10881417" y="5169930"/>
            <a:ext cx="1310584" cy="1688071"/>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r="-109497" b="-44314"/>
            </a:stretch>
          </a:blipFill>
        </p:spPr>
      </p:sp>
      <p:sp>
        <p:nvSpPr>
          <p:cNvPr id="6" name="Freeform 4">
            <a:extLst>
              <a:ext uri="{FF2B5EF4-FFF2-40B4-BE49-F238E27FC236}">
                <a16:creationId xmlns:a16="http://schemas.microsoft.com/office/drawing/2014/main" id="{D124805C-84CA-4847-B21D-F8C7D86D2760}"/>
              </a:ext>
            </a:extLst>
          </p:cNvPr>
          <p:cNvSpPr/>
          <p:nvPr userDrawn="1"/>
        </p:nvSpPr>
        <p:spPr>
          <a:xfrm flipH="1" flipV="1">
            <a:off x="-1" y="-1"/>
            <a:ext cx="1372814" cy="1903861"/>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t="-1" r="-100000" b="-27956"/>
            </a:stretch>
          </a:blipFill>
        </p:spPr>
      </p:sp>
      <p:sp>
        <p:nvSpPr>
          <p:cNvPr id="2" name="Title 1">
            <a:extLst>
              <a:ext uri="{FF2B5EF4-FFF2-40B4-BE49-F238E27FC236}">
                <a16:creationId xmlns:a16="http://schemas.microsoft.com/office/drawing/2014/main" id="{A5C3D861-3D59-4698-9D1D-E7434876952F}"/>
              </a:ext>
            </a:extLst>
          </p:cNvPr>
          <p:cNvSpPr>
            <a:spLocks noGrp="1"/>
          </p:cNvSpPr>
          <p:nvPr>
            <p:ph type="title"/>
          </p:nvPr>
        </p:nvSpPr>
        <p:spPr>
          <a:xfrm>
            <a:off x="838200" y="365126"/>
            <a:ext cx="10515600" cy="1326091"/>
          </a:xfrm>
          <a:prstGeom prst="rect">
            <a:avLst/>
          </a:prstGeo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5DC7CAFA-2A5D-46AE-8DAB-C15CEC1CE3A9}"/>
              </a:ext>
            </a:extLst>
          </p:cNvPr>
          <p:cNvSpPr>
            <a:spLocks noGrp="1"/>
          </p:cNvSpPr>
          <p:nvPr>
            <p:ph type="body" sz="quarter" idx="10"/>
          </p:nvPr>
        </p:nvSpPr>
        <p:spPr>
          <a:xfrm>
            <a:off x="1168401" y="2057400"/>
            <a:ext cx="9713383"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142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65E7-962A-4D48-9A80-764AB52E0296}"/>
              </a:ext>
            </a:extLst>
          </p:cNvPr>
          <p:cNvSpPr>
            <a:spLocks noGrp="1"/>
          </p:cNvSpPr>
          <p:nvPr>
            <p:ph type="title"/>
          </p:nvPr>
        </p:nvSpPr>
        <p:spPr>
          <a:xfrm>
            <a:off x="838200" y="365126"/>
            <a:ext cx="10515600" cy="1326091"/>
          </a:xfrm>
          <a:prstGeom prst="rect">
            <a:avLst/>
          </a:prstGeo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5228DDC1-185B-408B-9402-154C4C487F31}"/>
              </a:ext>
            </a:extLst>
          </p:cNvPr>
          <p:cNvSpPr>
            <a:spLocks noGrp="1"/>
          </p:cNvSpPr>
          <p:nvPr>
            <p:ph type="body" sz="quarter" idx="10"/>
          </p:nvPr>
        </p:nvSpPr>
        <p:spPr>
          <a:xfrm>
            <a:off x="914400" y="2260601"/>
            <a:ext cx="10515600" cy="4232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205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A209D44-2012-4AE8-BC2A-4A63F8F79783}"/>
              </a:ext>
            </a:extLst>
          </p:cNvPr>
          <p:cNvSpPr/>
          <p:nvPr userDrawn="1"/>
        </p:nvSpPr>
        <p:spPr>
          <a:xfrm rot="-10800000">
            <a:off x="0" y="0"/>
            <a:ext cx="5625500" cy="1459210"/>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942C1974-EBDD-4417-8C02-96A3963980A1}"/>
              </a:ext>
            </a:extLst>
          </p:cNvPr>
          <p:cNvSpPr>
            <a:spLocks noGrp="1"/>
          </p:cNvSpPr>
          <p:nvPr>
            <p:ph type="title"/>
          </p:nvPr>
        </p:nvSpPr>
        <p:spPr>
          <a:xfrm>
            <a:off x="686640" y="764840"/>
            <a:ext cx="7136341" cy="694372"/>
          </a:xfrm>
          <a:prstGeom prst="rect">
            <a:avLst/>
          </a:prstGeom>
        </p:spPr>
        <p:txBody>
          <a:bodyPr/>
          <a:lstStyle/>
          <a:p>
            <a:r>
              <a:rPr lang="en-US"/>
              <a:t>Click to edit Master title style</a:t>
            </a:r>
            <a:endParaRPr lang="en-GB"/>
          </a:p>
        </p:txBody>
      </p:sp>
      <p:sp>
        <p:nvSpPr>
          <p:cNvPr id="22" name="Content Placeholder 21">
            <a:extLst>
              <a:ext uri="{FF2B5EF4-FFF2-40B4-BE49-F238E27FC236}">
                <a16:creationId xmlns:a16="http://schemas.microsoft.com/office/drawing/2014/main" id="{D6D571FC-CF71-4F0D-B8DA-4B43C49D703F}"/>
              </a:ext>
            </a:extLst>
          </p:cNvPr>
          <p:cNvSpPr>
            <a:spLocks noGrp="1"/>
          </p:cNvSpPr>
          <p:nvPr>
            <p:ph sz="quarter" idx="10"/>
          </p:nvPr>
        </p:nvSpPr>
        <p:spPr>
          <a:xfrm>
            <a:off x="686859" y="1752600"/>
            <a:ext cx="7136341" cy="447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23">
            <a:extLst>
              <a:ext uri="{FF2B5EF4-FFF2-40B4-BE49-F238E27FC236}">
                <a16:creationId xmlns:a16="http://schemas.microsoft.com/office/drawing/2014/main" id="{1652156F-214A-4B69-B1CA-C4372D4B6D91}"/>
              </a:ext>
            </a:extLst>
          </p:cNvPr>
          <p:cNvSpPr>
            <a:spLocks noGrp="1"/>
          </p:cNvSpPr>
          <p:nvPr>
            <p:ph type="pic" sz="quarter" idx="11"/>
          </p:nvPr>
        </p:nvSpPr>
        <p:spPr>
          <a:xfrm>
            <a:off x="8287207" y="400073"/>
            <a:ext cx="3542385" cy="2895301"/>
          </a:xfrm>
          <a:prstGeom prst="rect">
            <a:avLst/>
          </a:prstGeom>
        </p:spPr>
        <p:txBody>
          <a:bodyPr/>
          <a:lstStyle/>
          <a:p>
            <a:endParaRPr lang="en-GB"/>
          </a:p>
        </p:txBody>
      </p:sp>
      <p:sp>
        <p:nvSpPr>
          <p:cNvPr id="27" name="Picture Placeholder 23">
            <a:extLst>
              <a:ext uri="{FF2B5EF4-FFF2-40B4-BE49-F238E27FC236}">
                <a16:creationId xmlns:a16="http://schemas.microsoft.com/office/drawing/2014/main" id="{FEE3F4AD-28F9-45F7-9362-BD77C6534902}"/>
              </a:ext>
            </a:extLst>
          </p:cNvPr>
          <p:cNvSpPr>
            <a:spLocks noGrp="1"/>
          </p:cNvSpPr>
          <p:nvPr>
            <p:ph type="pic" sz="quarter" idx="13"/>
          </p:nvPr>
        </p:nvSpPr>
        <p:spPr>
          <a:xfrm>
            <a:off x="8287207" y="3562626"/>
            <a:ext cx="3542385" cy="2895301"/>
          </a:xfrm>
          <a:prstGeom prst="rect">
            <a:avLst/>
          </a:prstGeom>
        </p:spPr>
        <p:txBody>
          <a:bodyPr/>
          <a:lstStyle/>
          <a:p>
            <a:endParaRPr lang="en-GB"/>
          </a:p>
        </p:txBody>
      </p:sp>
    </p:spTree>
    <p:extLst>
      <p:ext uri="{BB962C8B-B14F-4D97-AF65-F5344CB8AC3E}">
        <p14:creationId xmlns:p14="http://schemas.microsoft.com/office/powerpoint/2010/main" val="33196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114BFC-B9AB-4EC0-8C81-D9DCB9A624E8}"/>
              </a:ext>
            </a:extLst>
          </p:cNvPr>
          <p:cNvGrpSpPr/>
          <p:nvPr userDrawn="1"/>
        </p:nvGrpSpPr>
        <p:grpSpPr>
          <a:xfrm>
            <a:off x="0" y="0"/>
            <a:ext cx="1028700" cy="6858000"/>
            <a:chOff x="0" y="0"/>
            <a:chExt cx="812800" cy="2976105"/>
          </a:xfrm>
        </p:grpSpPr>
        <p:sp>
          <p:nvSpPr>
            <p:cNvPr id="4" name="Freeform 3">
              <a:extLst>
                <a:ext uri="{FF2B5EF4-FFF2-40B4-BE49-F238E27FC236}">
                  <a16:creationId xmlns:a16="http://schemas.microsoft.com/office/drawing/2014/main" id="{B6DAE59E-8F0B-4146-94F7-05EB700E2C5B}"/>
                </a:ext>
              </a:extLst>
            </p:cNvPr>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0094B3"/>
            </a:solidFill>
          </p:spPr>
        </p:sp>
        <p:sp>
          <p:nvSpPr>
            <p:cNvPr id="5" name="TextBox 4">
              <a:extLst>
                <a:ext uri="{FF2B5EF4-FFF2-40B4-BE49-F238E27FC236}">
                  <a16:creationId xmlns:a16="http://schemas.microsoft.com/office/drawing/2014/main" id="{0A342878-1C4C-4245-B3BA-F5AFD9675755}"/>
                </a:ext>
              </a:extLst>
            </p:cNvPr>
            <p:cNvSpPr txBox="1"/>
            <p:nvPr/>
          </p:nvSpPr>
          <p:spPr>
            <a:xfrm>
              <a:off x="0" y="-19050"/>
              <a:ext cx="812800" cy="2995155"/>
            </a:xfrm>
            <a:prstGeom prst="rect">
              <a:avLst/>
            </a:prstGeom>
          </p:spPr>
          <p:txBody>
            <a:bodyPr lIns="50800" tIns="50800" rIns="50800" bIns="50800" rtlCol="0" anchor="ctr"/>
            <a:lstStyle/>
            <a:p>
              <a:pPr algn="ctr">
                <a:lnSpc>
                  <a:spcPts val="1906"/>
                </a:lnSpc>
              </a:pPr>
              <a:endParaRPr sz="1200"/>
            </a:p>
          </p:txBody>
        </p:sp>
      </p:grpSp>
      <p:sp>
        <p:nvSpPr>
          <p:cNvPr id="9" name="Freeform 8">
            <a:extLst>
              <a:ext uri="{FF2B5EF4-FFF2-40B4-BE49-F238E27FC236}">
                <a16:creationId xmlns:a16="http://schemas.microsoft.com/office/drawing/2014/main" id="{AA455C8F-68C3-494E-80D9-7CD7E5926554}"/>
              </a:ext>
            </a:extLst>
          </p:cNvPr>
          <p:cNvSpPr/>
          <p:nvPr userDrawn="1"/>
        </p:nvSpPr>
        <p:spPr>
          <a:xfrm>
            <a:off x="10465944" y="579854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D935E2C-E2A5-4183-BB2A-D5E2355A48B0}"/>
              </a:ext>
            </a:extLst>
          </p:cNvPr>
          <p:cNvSpPr>
            <a:spLocks noGrp="1"/>
          </p:cNvSpPr>
          <p:nvPr>
            <p:ph type="title"/>
          </p:nvPr>
        </p:nvSpPr>
        <p:spPr>
          <a:xfrm>
            <a:off x="1219200" y="365126"/>
            <a:ext cx="6248400" cy="1326091"/>
          </a:xfrm>
          <a:prstGeom prst="rect">
            <a:avLst/>
          </a:prstGeom>
        </p:spPr>
        <p:txBody>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0923B20E-5499-4017-99E7-804869246582}"/>
              </a:ext>
            </a:extLst>
          </p:cNvPr>
          <p:cNvSpPr>
            <a:spLocks noGrp="1"/>
          </p:cNvSpPr>
          <p:nvPr>
            <p:ph type="body" sz="quarter" idx="10"/>
          </p:nvPr>
        </p:nvSpPr>
        <p:spPr>
          <a:xfrm>
            <a:off x="1270000" y="1854200"/>
            <a:ext cx="6069542" cy="44090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29E0ABCB-3D54-48F8-9DCC-A211861CCE91}"/>
              </a:ext>
            </a:extLst>
          </p:cNvPr>
          <p:cNvSpPr>
            <a:spLocks noGrp="1"/>
          </p:cNvSpPr>
          <p:nvPr>
            <p:ph type="pic" sz="quarter" idx="11"/>
          </p:nvPr>
        </p:nvSpPr>
        <p:spPr>
          <a:xfrm>
            <a:off x="7767470" y="860425"/>
            <a:ext cx="3834342" cy="5402792"/>
          </a:xfrm>
          <a:prstGeom prst="rect">
            <a:avLst/>
          </a:prstGeom>
        </p:spPr>
        <p:txBody>
          <a:bodyPr/>
          <a:lstStyle/>
          <a:p>
            <a:endParaRPr lang="en-GB"/>
          </a:p>
        </p:txBody>
      </p:sp>
    </p:spTree>
    <p:extLst>
      <p:ext uri="{BB962C8B-B14F-4D97-AF65-F5344CB8AC3E}">
        <p14:creationId xmlns:p14="http://schemas.microsoft.com/office/powerpoint/2010/main" val="100459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3EF10CE-7EE7-4800-B672-60F4B0B48B07}"/>
              </a:ext>
            </a:extLst>
          </p:cNvPr>
          <p:cNvSpPr/>
          <p:nvPr userDrawn="1"/>
        </p:nvSpPr>
        <p:spPr>
          <a:xfrm>
            <a:off x="10881417" y="5169930"/>
            <a:ext cx="1310584" cy="1688071"/>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r="-109497" b="-44314"/>
            </a:stretch>
          </a:blipFill>
        </p:spPr>
      </p:sp>
      <p:sp>
        <p:nvSpPr>
          <p:cNvPr id="6" name="Freeform 5">
            <a:extLst>
              <a:ext uri="{FF2B5EF4-FFF2-40B4-BE49-F238E27FC236}">
                <a16:creationId xmlns:a16="http://schemas.microsoft.com/office/drawing/2014/main" id="{9A216FA7-3983-4215-A8B5-E3953EA17AE6}"/>
              </a:ext>
            </a:extLst>
          </p:cNvPr>
          <p:cNvSpPr/>
          <p:nvPr userDrawn="1"/>
        </p:nvSpPr>
        <p:spPr>
          <a:xfrm flipH="1" flipV="1">
            <a:off x="-1" y="-1"/>
            <a:ext cx="1372814" cy="1903861"/>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t="-1" r="-100000" b="-27956"/>
            </a:stretch>
          </a:blipFill>
        </p:spPr>
      </p:sp>
      <p:sp>
        <p:nvSpPr>
          <p:cNvPr id="2" name="Title 1">
            <a:extLst>
              <a:ext uri="{FF2B5EF4-FFF2-40B4-BE49-F238E27FC236}">
                <a16:creationId xmlns:a16="http://schemas.microsoft.com/office/drawing/2014/main" id="{55D502D4-2733-4E5D-BDAA-A55FD810654E}"/>
              </a:ext>
            </a:extLst>
          </p:cNvPr>
          <p:cNvSpPr>
            <a:spLocks noGrp="1"/>
          </p:cNvSpPr>
          <p:nvPr>
            <p:ph type="title"/>
          </p:nvPr>
        </p:nvSpPr>
        <p:spPr>
          <a:xfrm>
            <a:off x="838200" y="365126"/>
            <a:ext cx="10515600" cy="1326091"/>
          </a:xfrm>
          <a:prstGeom prst="rect">
            <a:avLst/>
          </a:prstGeom>
        </p:spPr>
        <p:txBody>
          <a:bodyPr/>
          <a:lstStyle>
            <a:lvl1pPr>
              <a:defRPr>
                <a:solidFill>
                  <a:srgbClr val="FEFBEA"/>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84C90ADC-85A8-43DF-AAE1-BE9B73E33D56}"/>
              </a:ext>
            </a:extLst>
          </p:cNvPr>
          <p:cNvSpPr>
            <a:spLocks noGrp="1"/>
          </p:cNvSpPr>
          <p:nvPr>
            <p:ph type="body" sz="quarter" idx="10"/>
          </p:nvPr>
        </p:nvSpPr>
        <p:spPr>
          <a:xfrm>
            <a:off x="914400" y="1903942"/>
            <a:ext cx="10515600" cy="4319058"/>
          </a:xfrm>
          <a:prstGeom prst="rect">
            <a:avLst/>
          </a:prstGeom>
        </p:spPr>
        <p:txBody>
          <a:bodyPr/>
          <a:lstStyle>
            <a:lvl1pPr>
              <a:defRPr>
                <a:solidFill>
                  <a:srgbClr val="FEFBEA"/>
                </a:solidFill>
              </a:defRPr>
            </a:lvl1pPr>
            <a:lvl2pPr>
              <a:defRPr>
                <a:solidFill>
                  <a:srgbClr val="FEFBEA"/>
                </a:solidFill>
              </a:defRPr>
            </a:lvl2pPr>
            <a:lvl3pPr>
              <a:defRPr>
                <a:solidFill>
                  <a:srgbClr val="FEFBEA"/>
                </a:solidFill>
              </a:defRPr>
            </a:lvl3pPr>
            <a:lvl4pPr>
              <a:defRPr>
                <a:solidFill>
                  <a:srgbClr val="FEFBEA"/>
                </a:solidFill>
              </a:defRPr>
            </a:lvl4pPr>
            <a:lvl5pPr>
              <a:defRPr>
                <a:solidFill>
                  <a:srgbClr val="FEFBE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484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6EBC39-EA65-4A7C-97AA-06E07885B0D0}"/>
              </a:ext>
            </a:extLst>
          </p:cNvPr>
          <p:cNvGrpSpPr/>
          <p:nvPr userDrawn="1"/>
        </p:nvGrpSpPr>
        <p:grpSpPr>
          <a:xfrm>
            <a:off x="0" y="0"/>
            <a:ext cx="12192000" cy="2057400"/>
            <a:chOff x="0" y="0"/>
            <a:chExt cx="5016842" cy="812800"/>
          </a:xfrm>
        </p:grpSpPr>
        <p:sp>
          <p:nvSpPr>
            <p:cNvPr id="4" name="Freeform 3">
              <a:extLst>
                <a:ext uri="{FF2B5EF4-FFF2-40B4-BE49-F238E27FC236}">
                  <a16:creationId xmlns:a16="http://schemas.microsoft.com/office/drawing/2014/main" id="{20904E48-DBFE-4EF6-80BB-DF35BDBA789F}"/>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0094B3"/>
            </a:solidFill>
          </p:spPr>
        </p:sp>
        <p:sp>
          <p:nvSpPr>
            <p:cNvPr id="5" name="TextBox 4">
              <a:extLst>
                <a:ext uri="{FF2B5EF4-FFF2-40B4-BE49-F238E27FC236}">
                  <a16:creationId xmlns:a16="http://schemas.microsoft.com/office/drawing/2014/main" id="{57ACB68A-383D-4D77-8F2F-1AAB996B4000}"/>
                </a:ext>
              </a:extLst>
            </p:cNvPr>
            <p:cNvSpPr txBox="1"/>
            <p:nvPr/>
          </p:nvSpPr>
          <p:spPr>
            <a:xfrm>
              <a:off x="0" y="-19050"/>
              <a:ext cx="5016842" cy="831850"/>
            </a:xfrm>
            <a:prstGeom prst="rect">
              <a:avLst/>
            </a:prstGeom>
          </p:spPr>
          <p:txBody>
            <a:bodyPr lIns="50800" tIns="50800" rIns="50800" bIns="50800" rtlCol="0" anchor="ctr"/>
            <a:lstStyle/>
            <a:p>
              <a:pPr algn="ctr">
                <a:lnSpc>
                  <a:spcPts val="1906"/>
                </a:lnSpc>
              </a:pPr>
              <a:endParaRPr sz="1200"/>
            </a:p>
          </p:txBody>
        </p:sp>
      </p:grpSp>
      <p:sp>
        <p:nvSpPr>
          <p:cNvPr id="2" name="Title 1">
            <a:extLst>
              <a:ext uri="{FF2B5EF4-FFF2-40B4-BE49-F238E27FC236}">
                <a16:creationId xmlns:a16="http://schemas.microsoft.com/office/drawing/2014/main" id="{49FC244A-414A-4F55-9748-0A87D478A937}"/>
              </a:ext>
            </a:extLst>
          </p:cNvPr>
          <p:cNvSpPr>
            <a:spLocks noGrp="1"/>
          </p:cNvSpPr>
          <p:nvPr>
            <p:ph type="title"/>
          </p:nvPr>
        </p:nvSpPr>
        <p:spPr>
          <a:xfrm>
            <a:off x="838200" y="365126"/>
            <a:ext cx="10515600" cy="1326091"/>
          </a:xfrm>
          <a:prstGeom prst="rect">
            <a:avLst/>
          </a:prstGeom>
        </p:spPr>
        <p:txBody>
          <a:bodyPr/>
          <a:lstStyle>
            <a:lvl1pPr>
              <a:defRPr>
                <a:solidFill>
                  <a:srgbClr val="FEFBEA"/>
                </a:solidFill>
              </a:defRPr>
            </a:lvl1pPr>
          </a:lstStyle>
          <a:p>
            <a:r>
              <a:rPr lang="en-US"/>
              <a:t>Click to edit Master title style</a:t>
            </a:r>
            <a:endParaRPr lang="en-GB"/>
          </a:p>
        </p:txBody>
      </p:sp>
    </p:spTree>
    <p:extLst>
      <p:ext uri="{BB962C8B-B14F-4D97-AF65-F5344CB8AC3E}">
        <p14:creationId xmlns:p14="http://schemas.microsoft.com/office/powerpoint/2010/main" val="79880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A0049F3-B33F-4C9A-885A-CF55C867B219}"/>
              </a:ext>
            </a:extLst>
          </p:cNvPr>
          <p:cNvGrpSpPr/>
          <p:nvPr userDrawn="1"/>
        </p:nvGrpSpPr>
        <p:grpSpPr>
          <a:xfrm>
            <a:off x="0" y="-382934"/>
            <a:ext cx="4371416" cy="7240933"/>
            <a:chOff x="0" y="-19050"/>
            <a:chExt cx="2153448" cy="3045001"/>
          </a:xfrm>
        </p:grpSpPr>
        <p:sp>
          <p:nvSpPr>
            <p:cNvPr id="4" name="Freeform 5">
              <a:extLst>
                <a:ext uri="{FF2B5EF4-FFF2-40B4-BE49-F238E27FC236}">
                  <a16:creationId xmlns:a16="http://schemas.microsoft.com/office/drawing/2014/main" id="{996237D7-0D9A-4C20-9EC6-4D97A4C37842}"/>
                </a:ext>
              </a:extLst>
            </p:cNvPr>
            <p:cNvSpPr/>
            <p:nvPr/>
          </p:nvSpPr>
          <p:spPr>
            <a:xfrm>
              <a:off x="0" y="141984"/>
              <a:ext cx="2153448" cy="2883967"/>
            </a:xfrm>
            <a:custGeom>
              <a:avLst/>
              <a:gdLst/>
              <a:ahLst/>
              <a:cxnLst/>
              <a:rect l="l" t="t" r="r" b="b"/>
              <a:pathLst>
                <a:path w="2153448" h="2976105">
                  <a:moveTo>
                    <a:pt x="0" y="0"/>
                  </a:moveTo>
                  <a:lnTo>
                    <a:pt x="2153448" y="0"/>
                  </a:lnTo>
                  <a:lnTo>
                    <a:pt x="2153448" y="2976105"/>
                  </a:lnTo>
                  <a:lnTo>
                    <a:pt x="0" y="2976105"/>
                  </a:lnTo>
                  <a:close/>
                </a:path>
              </a:pathLst>
            </a:custGeom>
            <a:solidFill>
              <a:srgbClr val="0094B3"/>
            </a:solidFill>
          </p:spPr>
        </p:sp>
        <p:sp>
          <p:nvSpPr>
            <p:cNvPr id="5" name="TextBox 6">
              <a:extLst>
                <a:ext uri="{FF2B5EF4-FFF2-40B4-BE49-F238E27FC236}">
                  <a16:creationId xmlns:a16="http://schemas.microsoft.com/office/drawing/2014/main" id="{342D1E5E-DDA2-4A9C-84C9-909E7EA9C191}"/>
                </a:ext>
              </a:extLst>
            </p:cNvPr>
            <p:cNvSpPr txBox="1"/>
            <p:nvPr/>
          </p:nvSpPr>
          <p:spPr>
            <a:xfrm>
              <a:off x="0" y="-19050"/>
              <a:ext cx="2153448" cy="2995155"/>
            </a:xfrm>
            <a:prstGeom prst="rect">
              <a:avLst/>
            </a:prstGeom>
          </p:spPr>
          <p:txBody>
            <a:bodyPr lIns="50800" tIns="50800" rIns="50800" bIns="50800" rtlCol="0" anchor="ctr"/>
            <a:lstStyle/>
            <a:p>
              <a:pPr algn="ctr">
                <a:lnSpc>
                  <a:spcPts val="1906"/>
                </a:lnSpc>
              </a:pPr>
              <a:endParaRPr sz="1200"/>
            </a:p>
          </p:txBody>
        </p:sp>
      </p:grpSp>
      <p:sp>
        <p:nvSpPr>
          <p:cNvPr id="2" name="Title 1">
            <a:extLst>
              <a:ext uri="{FF2B5EF4-FFF2-40B4-BE49-F238E27FC236}">
                <a16:creationId xmlns:a16="http://schemas.microsoft.com/office/drawing/2014/main" id="{6FF12D2D-19CD-45A9-BB54-605CF321356D}"/>
              </a:ext>
            </a:extLst>
          </p:cNvPr>
          <p:cNvSpPr>
            <a:spLocks noGrp="1"/>
          </p:cNvSpPr>
          <p:nvPr>
            <p:ph type="title"/>
          </p:nvPr>
        </p:nvSpPr>
        <p:spPr>
          <a:xfrm>
            <a:off x="4622800" y="365126"/>
            <a:ext cx="6731000" cy="1326091"/>
          </a:xfrm>
          <a:prstGeom prst="rect">
            <a:avLst/>
          </a:prstGeom>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AE6F5B52-FFEB-49F7-A56D-0A8EF210E1CC}"/>
              </a:ext>
            </a:extLst>
          </p:cNvPr>
          <p:cNvSpPr>
            <a:spLocks noGrp="1"/>
          </p:cNvSpPr>
          <p:nvPr>
            <p:ph sz="quarter" idx="10"/>
          </p:nvPr>
        </p:nvSpPr>
        <p:spPr>
          <a:xfrm>
            <a:off x="4622800" y="1905000"/>
            <a:ext cx="6731000" cy="467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176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18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creativecommons.org/licenses/by-nc/4.0/deed.en" TargetMode="External"/><Relationship Id="rId4" Type="http://schemas.openxmlformats.org/officeDocument/2006/relationships/hyperlink" Target="https://institute-academic-development.ed.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fr/ic%C3%B4ne-personnes-discussion-29677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xhere.com/en/photo/153222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fr/ic%C3%B4ne-personnes-discussion-296779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xhere.com/en/photo/153222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nstitute-academic-development.ed.ac.uk/research-roles/research-only-staff/career-management/narrative-cv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uoe.sharepoint.com/sites/ERO-develop-your-idea/SitePages/Narrative-CV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sway.cloud.microsoft/leRUQ6hLgatSupGY"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sitting at a table with laptops and papers&#10;&#10;AI-generated content may be incorrect.">
            <a:extLst>
              <a:ext uri="{FF2B5EF4-FFF2-40B4-BE49-F238E27FC236}">
                <a16:creationId xmlns:a16="http://schemas.microsoft.com/office/drawing/2014/main" id="{8CCBE612-6628-4479-859A-674559617F8D}"/>
              </a:ext>
            </a:extLst>
          </p:cNvPr>
          <p:cNvPicPr>
            <a:picLocks noChangeAspect="1"/>
          </p:cNvPicPr>
          <p:nvPr/>
        </p:nvPicPr>
        <p:blipFill>
          <a:blip r:embed="rId3">
            <a:extLst>
              <a:ext uri="{28A0092B-C50C-407E-A947-70E740481C1C}">
                <a14:useLocalDpi xmlns:a14="http://schemas.microsoft.com/office/drawing/2010/main" val="0"/>
              </a:ext>
            </a:extLst>
          </a:blip>
          <a:srcRect l="-41" r="-152"/>
          <a:stretch>
            <a:fillRect/>
          </a:stretch>
        </p:blipFill>
        <p:spPr>
          <a:xfrm>
            <a:off x="1053662" y="2086371"/>
            <a:ext cx="10300138" cy="4768448"/>
          </a:xfrm>
          <a:prstGeom prst="rect">
            <a:avLst/>
          </a:prstGeom>
        </p:spPr>
      </p:pic>
      <p:sp>
        <p:nvSpPr>
          <p:cNvPr id="2" name="Title 1">
            <a:extLst>
              <a:ext uri="{FF2B5EF4-FFF2-40B4-BE49-F238E27FC236}">
                <a16:creationId xmlns:a16="http://schemas.microsoft.com/office/drawing/2014/main" id="{DC718B99-226F-805B-3761-AD80C0BF0976}"/>
              </a:ext>
            </a:extLst>
          </p:cNvPr>
          <p:cNvSpPr>
            <a:spLocks noGrp="1"/>
          </p:cNvSpPr>
          <p:nvPr>
            <p:ph type="title"/>
          </p:nvPr>
        </p:nvSpPr>
        <p:spPr/>
        <p:txBody>
          <a:bodyPr lIns="91440" tIns="45720" rIns="91440" bIns="45720" anchor="t"/>
          <a:lstStyle/>
          <a:p>
            <a:r>
              <a:rPr lang="en-US" sz="4400">
                <a:ea typeface="Calibri"/>
                <a:cs typeface="Calibri"/>
              </a:rPr>
              <a:t>Narrative CV Writing Retreat</a:t>
            </a:r>
          </a:p>
        </p:txBody>
      </p:sp>
      <p:sp>
        <p:nvSpPr>
          <p:cNvPr id="3" name="TextBox 2">
            <a:extLst>
              <a:ext uri="{FF2B5EF4-FFF2-40B4-BE49-F238E27FC236}">
                <a16:creationId xmlns:a16="http://schemas.microsoft.com/office/drawing/2014/main" id="{9F67661B-6279-DF4E-F4F9-C2C59D88DD0F}"/>
              </a:ext>
            </a:extLst>
          </p:cNvPr>
          <p:cNvSpPr txBox="1"/>
          <p:nvPr/>
        </p:nvSpPr>
        <p:spPr>
          <a:xfrm>
            <a:off x="8201" y="6516265"/>
            <a:ext cx="12186767" cy="338554"/>
          </a:xfrm>
          <a:prstGeom prst="rect">
            <a:avLst/>
          </a:prstGeom>
          <a:solidFill>
            <a:srgbClr val="FEFB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Calibri"/>
                <a:cs typeface="Calibri"/>
              </a:rPr>
              <a:t>Attribution: </a:t>
            </a:r>
            <a:r>
              <a:rPr lang="en-US" sz="1600">
                <a:ea typeface="Calibri"/>
                <a:cs typeface="Calibri"/>
              </a:rPr>
              <a:t>This resource was developed by the </a:t>
            </a:r>
            <a:r>
              <a:rPr lang="en-US" sz="1600">
                <a:ea typeface="Calibri"/>
                <a:cs typeface="Calibri"/>
                <a:hlinkClick r:id="rId4"/>
              </a:rPr>
              <a:t>Insitute for Academic Development</a:t>
            </a:r>
            <a:r>
              <a:rPr lang="en-US" sz="1600">
                <a:ea typeface="Calibri"/>
                <a:cs typeface="Calibri"/>
              </a:rPr>
              <a:t> and is shared under a </a:t>
            </a:r>
            <a:r>
              <a:rPr lang="en-US" sz="1600">
                <a:ea typeface="Calibri"/>
                <a:cs typeface="Calibri"/>
                <a:hlinkClick r:id="rId5"/>
              </a:rPr>
              <a:t>CC-BY-NC license</a:t>
            </a:r>
            <a:r>
              <a:rPr lang="en-US" sz="1600">
                <a:ea typeface="Calibri"/>
                <a:cs typeface="Calibri"/>
              </a:rPr>
              <a:t>.</a:t>
            </a:r>
          </a:p>
        </p:txBody>
      </p:sp>
    </p:spTree>
    <p:extLst>
      <p:ext uri="{BB962C8B-B14F-4D97-AF65-F5344CB8AC3E}">
        <p14:creationId xmlns:p14="http://schemas.microsoft.com/office/powerpoint/2010/main" val="370333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3C81F-0B0D-44D0-B093-920FFC0FE31C}"/>
              </a:ext>
            </a:extLst>
          </p:cNvPr>
          <p:cNvSpPr txBox="1"/>
          <p:nvPr/>
        </p:nvSpPr>
        <p:spPr>
          <a:xfrm>
            <a:off x="836413" y="1707130"/>
            <a:ext cx="11026933" cy="48936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Module 3: Contributions to the wider research and innovation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rPr>
              <a:t>Examples of invited presentations</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rPr>
              <a:t>Commitments such as editing, reviewing, boards &amp; panel, committees etc.</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rPr>
              <a:t>Appointments to positions of responsibility</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rPr>
              <a:t>Conference Organisation &amp; workshops etc.</a:t>
            </a:r>
            <a:endParaRPr lang="en-GB" sz="2400" dirty="0">
              <a:solidFill>
                <a:prstClr val="black"/>
              </a:solidFill>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Your role in setting up collaborative research</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a:rPr>
              <a:t>How have you engaged with research culture at your institution? Contributions …</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a:p>
            <a:pPr>
              <a:defRPr/>
            </a:pPr>
            <a:endParaRPr lang="en-GB" sz="2400" dirty="0">
              <a:solidFill>
                <a:prstClr val="black"/>
              </a:solidFill>
              <a:latin typeface="Calibri"/>
            </a:endParaRPr>
          </a:p>
          <a:p>
            <a:pPr>
              <a:defRPr/>
            </a:pPr>
            <a:r>
              <a:rPr lang="en-GB" sz="2400" b="1" dirty="0">
                <a:solidFill>
                  <a:prstClr val="black"/>
                </a:solidFill>
                <a:latin typeface="Calibri"/>
              </a:rPr>
              <a:t>Top tip:</a:t>
            </a:r>
            <a:r>
              <a:rPr lang="en-GB" sz="2400" dirty="0">
                <a:solidFill>
                  <a:prstClr val="black"/>
                </a:solidFill>
                <a:latin typeface="Calibri"/>
              </a:rPr>
              <a:t> Using headings can lend structure to your answer</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Title 2">
            <a:extLst>
              <a:ext uri="{FF2B5EF4-FFF2-40B4-BE49-F238E27FC236}">
                <a16:creationId xmlns:a16="http://schemas.microsoft.com/office/drawing/2014/main" id="{A6A88E00-3699-E787-B1A9-BBAED6C9A23A}"/>
              </a:ext>
            </a:extLst>
          </p:cNvPr>
          <p:cNvSpPr txBox="1">
            <a:spLocks/>
          </p:cNvSpPr>
          <p:nvPr/>
        </p:nvSpPr>
        <p:spPr>
          <a:xfrm>
            <a:off x="838200" y="235729"/>
            <a:ext cx="10515600" cy="1326091"/>
          </a:xfrm>
          <a:prstGeom prst="rect">
            <a:avLst/>
          </a:prstGeom>
        </p:spPr>
        <p:txBody>
          <a:bodyPr lIns="91440" tIns="45720" rIns="91440" bIns="45720" anchor="t"/>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en-GB" sz="4000" b="1">
                <a:ea typeface="Calibri"/>
                <a:cs typeface="Calibri"/>
              </a:rPr>
              <a:t>Narrative CV Core Modules</a:t>
            </a:r>
            <a:endParaRPr lang="en-US"/>
          </a:p>
        </p:txBody>
      </p:sp>
    </p:spTree>
    <p:extLst>
      <p:ext uri="{BB962C8B-B14F-4D97-AF65-F5344CB8AC3E}">
        <p14:creationId xmlns:p14="http://schemas.microsoft.com/office/powerpoint/2010/main" val="33762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3C81F-0B0D-44D0-B093-920FFC0FE31C}"/>
              </a:ext>
            </a:extLst>
          </p:cNvPr>
          <p:cNvSpPr txBox="1"/>
          <p:nvPr/>
        </p:nvSpPr>
        <p:spPr>
          <a:xfrm>
            <a:off x="842513" y="1584866"/>
            <a:ext cx="10529977" cy="4534199"/>
          </a:xfrm>
          <a:prstGeom prst="rect">
            <a:avLst/>
          </a:prstGeom>
        </p:spPr>
        <p:txBody>
          <a:bodyPr lIns="91440" tIns="45720" rIns="91440" bIns="45720" rtlCol="0" anchor="t">
            <a:normAutofit lnSpcReduction="10000"/>
          </a:bodyPr>
          <a:lstStyle/>
          <a:p>
            <a:pPr marR="0" lvl="0" defTabSz="609630" fontAlgn="auto">
              <a:lnSpc>
                <a:spcPct val="90000"/>
              </a:lnSpc>
              <a:spcBef>
                <a:spcPct val="20000"/>
              </a:spcBef>
              <a:spcAft>
                <a:spcPts val="0"/>
              </a:spcAft>
              <a:buClrTx/>
              <a:buSzTx/>
              <a:tabLst/>
              <a:defRPr/>
            </a:pPr>
            <a:r>
              <a:rPr kumimoji="0" lang="en-US" sz="2400" b="1" i="0" u="none" strike="noStrike" cap="none" spc="0" normalizeH="0" baseline="0" noProof="0" dirty="0">
                <a:ln>
                  <a:noFill/>
                </a:ln>
                <a:effectLst/>
                <a:uLnTx/>
                <a:uFillTx/>
              </a:rPr>
              <a:t>Module 4: Contributions to broader research or innovation users and audiences, and towards societal benefit</a:t>
            </a:r>
            <a:endParaRPr lang="en-US" sz="2000" dirty="0"/>
          </a:p>
          <a:p>
            <a:pPr marL="228600" marR="0" lvl="0" indent="-228600" defTabSz="609630" fontAlgn="auto">
              <a:lnSpc>
                <a:spcPct val="90000"/>
              </a:lnSpc>
              <a:spcBef>
                <a:spcPct val="20000"/>
              </a:spcBef>
              <a:spcAft>
                <a:spcPts val="0"/>
              </a:spcAft>
              <a:buClrTx/>
              <a:buSzTx/>
              <a:buFont typeface="Arial" pitchFamily="34" charset="0"/>
              <a:buChar char="•"/>
              <a:tabLst/>
              <a:defRPr/>
            </a:pPr>
            <a:endParaRPr lang="en-US" sz="2400" b="0" i="0" u="none" strike="noStrike" cap="none" spc="0" normalizeH="0" baseline="0" noProof="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r>
              <a:rPr kumimoji="0" lang="en-US" sz="2400" b="0" i="0" u="none" strike="noStrike" cap="none" spc="0" normalizeH="0" baseline="0" noProof="0" dirty="0">
                <a:ln>
                  <a:noFill/>
                </a:ln>
                <a:effectLst/>
                <a:uLnTx/>
                <a:uFillTx/>
              </a:rPr>
              <a:t>Engagement</a:t>
            </a:r>
            <a:r>
              <a:rPr kumimoji="0" lang="en-US" sz="2400" b="0" i="0" u="none" strike="noStrike" cap="none" spc="0" normalizeH="0" noProof="0" dirty="0">
                <a:ln>
                  <a:noFill/>
                </a:ln>
                <a:effectLst/>
                <a:uLnTx/>
                <a:uFillTx/>
              </a:rPr>
              <a:t> with public sector and broader public</a:t>
            </a:r>
            <a:endParaRPr lang="en-US" sz="2400" b="0" i="0" u="none" strike="noStrike" cap="none" spc="0" normalizeH="0" baseline="0" noProof="0" dirty="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r>
              <a:rPr lang="en-US" sz="2400" dirty="0"/>
              <a:t>Engagement with industry</a:t>
            </a:r>
            <a:endParaRPr lang="en-US" sz="2400" b="0" i="0" u="none" strike="noStrike" cap="none" spc="0" normalizeH="0" baseline="0" noProof="0" dirty="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r>
              <a:rPr lang="en-US" sz="2400" dirty="0"/>
              <a:t>Knowledge exchange activities</a:t>
            </a:r>
            <a:endParaRPr lang="en-US" sz="2400" dirty="0">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r>
              <a:rPr kumimoji="0" lang="en-US" sz="2400" b="0" i="0" u="none" strike="noStrike" cap="none" spc="0" normalizeH="0" baseline="0" noProof="0" dirty="0">
                <a:ln>
                  <a:noFill/>
                </a:ln>
                <a:effectLst/>
                <a:uLnTx/>
                <a:uFillTx/>
              </a:rPr>
              <a:t>Contribution</a:t>
            </a:r>
            <a:r>
              <a:rPr kumimoji="0" lang="en-US" sz="2400" b="0" i="0" u="none" strike="noStrike" cap="none" spc="0" normalizeH="0" noProof="0" dirty="0">
                <a:ln>
                  <a:noFill/>
                </a:ln>
                <a:effectLst/>
                <a:uLnTx/>
                <a:uFillTx/>
              </a:rPr>
              <a:t> to policy</a:t>
            </a:r>
            <a:endParaRPr lang="en-US" sz="2400" b="0" i="0" u="none" strike="noStrike" cap="none" spc="0" normalizeH="0" baseline="0" noProof="0" dirty="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r>
              <a:rPr lang="en-US" sz="2400" dirty="0"/>
              <a:t>Media involvement</a:t>
            </a:r>
            <a:endParaRPr lang="en-US" sz="2400" b="0" i="0" u="none" strike="noStrike" cap="none" spc="0" normalizeH="0" baseline="0" noProof="0" dirty="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r>
              <a:rPr lang="en-US" sz="2400" dirty="0"/>
              <a:t>Interdisciplinary work /</a:t>
            </a:r>
            <a:r>
              <a:rPr kumimoji="0" lang="en-US" sz="2400" b="0" i="0" u="none" strike="noStrike" cap="none" spc="0" normalizeH="0" baseline="0" noProof="0" dirty="0">
                <a:ln>
                  <a:noFill/>
                </a:ln>
                <a:effectLst/>
                <a:uLnTx/>
                <a:uFillTx/>
              </a:rPr>
              <a:t> collaborative research</a:t>
            </a:r>
            <a:endParaRPr lang="en-US" sz="2400" b="0" i="0" u="none" strike="noStrike" cap="none" spc="0" normalizeH="0" baseline="0" noProof="0" dirty="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endParaRPr lang="en-US" sz="2400" b="0" i="0" u="none" strike="noStrike" cap="none" spc="0" normalizeH="0" baseline="0" noProof="0">
              <a:ln>
                <a:noFill/>
              </a:ln>
              <a:effectLst/>
              <a:uLnTx/>
              <a:uFillTx/>
              <a:ea typeface="Calibri"/>
              <a:cs typeface="Calibri"/>
            </a:endParaRPr>
          </a:p>
          <a:p>
            <a:pPr marL="228600" indent="-228600" defTabSz="609630">
              <a:lnSpc>
                <a:spcPct val="90000"/>
              </a:lnSpc>
              <a:spcBef>
                <a:spcPct val="20000"/>
              </a:spcBef>
              <a:buFont typeface="Arial" pitchFamily="34" charset="0"/>
              <a:buChar char="•"/>
              <a:defRPr/>
            </a:pPr>
            <a:endParaRPr lang="en-US" sz="2400" dirty="0"/>
          </a:p>
          <a:p>
            <a:pPr defTabSz="609630">
              <a:lnSpc>
                <a:spcPct val="90000"/>
              </a:lnSpc>
              <a:spcBef>
                <a:spcPct val="20000"/>
              </a:spcBef>
              <a:defRPr/>
            </a:pPr>
            <a:r>
              <a:rPr lang="en-US" sz="2400" b="1" dirty="0"/>
              <a:t>Top tip:</a:t>
            </a:r>
            <a:r>
              <a:rPr lang="en-US" sz="2400" dirty="0"/>
              <a:t> Have you considered EDI and current successful partnerships?</a:t>
            </a:r>
            <a:endParaRPr lang="en-US" sz="2400" b="0" i="0" u="none" strike="noStrike" cap="none" spc="0" normalizeH="0" baseline="0" noProof="0" dirty="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endParaRPr lang="en-US" sz="2400" b="0" i="0" u="none" strike="noStrike" cap="none" spc="0" normalizeH="0" baseline="0" noProof="0">
              <a:ln>
                <a:noFill/>
              </a:ln>
              <a:effectLst/>
              <a:uLnTx/>
              <a:uFillTx/>
              <a:ea typeface="Calibri"/>
              <a:cs typeface="Calibri"/>
            </a:endParaRPr>
          </a:p>
          <a:p>
            <a:pPr marL="228600" marR="0" lvl="0" indent="-228600" defTabSz="609630" fontAlgn="auto">
              <a:lnSpc>
                <a:spcPct val="90000"/>
              </a:lnSpc>
              <a:spcBef>
                <a:spcPct val="20000"/>
              </a:spcBef>
              <a:spcAft>
                <a:spcPts val="0"/>
              </a:spcAft>
              <a:buClrTx/>
              <a:buSzTx/>
              <a:buFont typeface="Arial" pitchFamily="34" charset="0"/>
              <a:buChar char="•"/>
              <a:tabLst/>
              <a:defRPr/>
            </a:pPr>
            <a:endParaRPr lang="en-US" sz="2400" b="0" i="0" u="none" strike="noStrike" cap="none" spc="0" normalizeH="0" baseline="0" noProof="0">
              <a:ln>
                <a:noFill/>
              </a:ln>
              <a:effectLst/>
              <a:uLnTx/>
              <a:uFillTx/>
              <a:ea typeface="Calibri"/>
              <a:cs typeface="Calibri"/>
            </a:endParaRPr>
          </a:p>
        </p:txBody>
      </p:sp>
      <p:sp>
        <p:nvSpPr>
          <p:cNvPr id="7" name="Title 2">
            <a:extLst>
              <a:ext uri="{FF2B5EF4-FFF2-40B4-BE49-F238E27FC236}">
                <a16:creationId xmlns:a16="http://schemas.microsoft.com/office/drawing/2014/main" id="{B82229B5-811E-BFA8-8DE3-8E465110FB0B}"/>
              </a:ext>
            </a:extLst>
          </p:cNvPr>
          <p:cNvSpPr txBox="1">
            <a:spLocks/>
          </p:cNvSpPr>
          <p:nvPr/>
        </p:nvSpPr>
        <p:spPr>
          <a:xfrm>
            <a:off x="838200" y="235729"/>
            <a:ext cx="10515600" cy="1326091"/>
          </a:xfrm>
          <a:prstGeom prst="rect">
            <a:avLst/>
          </a:prstGeom>
        </p:spPr>
        <p:txBody>
          <a:bodyPr lIns="91440" tIns="45720" rIns="91440" bIns="45720" anchor="t"/>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en-GB" sz="4000" b="1">
                <a:ea typeface="Calibri"/>
                <a:cs typeface="Calibri"/>
              </a:rPr>
              <a:t>Narrative CV Core Modules</a:t>
            </a:r>
            <a:endParaRPr lang="en-US"/>
          </a:p>
        </p:txBody>
      </p:sp>
    </p:spTree>
    <p:extLst>
      <p:ext uri="{BB962C8B-B14F-4D97-AF65-F5344CB8AC3E}">
        <p14:creationId xmlns:p14="http://schemas.microsoft.com/office/powerpoint/2010/main" val="158410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B1CE-7E04-AF4F-43B6-87E4BDD0A3B4}"/>
              </a:ext>
            </a:extLst>
          </p:cNvPr>
          <p:cNvSpPr>
            <a:spLocks noGrp="1"/>
          </p:cNvSpPr>
          <p:nvPr>
            <p:ph type="title"/>
          </p:nvPr>
        </p:nvSpPr>
        <p:spPr>
          <a:xfrm>
            <a:off x="5126007" y="3211843"/>
            <a:ext cx="6731000" cy="1326091"/>
          </a:xfrm>
        </p:spPr>
        <p:txBody>
          <a:bodyPr vert="horz" lIns="91440" tIns="45720" rIns="91440" bIns="45720" rtlCol="0" anchor="t">
            <a:normAutofit/>
          </a:bodyPr>
          <a:lstStyle/>
          <a:p>
            <a:pPr algn="l" defTabSz="914400">
              <a:lnSpc>
                <a:spcPct val="90000"/>
              </a:lnSpc>
            </a:pPr>
            <a:r>
              <a:rPr lang="en-US" sz="4000" kern="1200">
                <a:latin typeface="+mj-lt"/>
                <a:ea typeface="+mj-ea"/>
                <a:cs typeface="+mj-cs"/>
              </a:rPr>
              <a:t>Any questions?</a:t>
            </a:r>
          </a:p>
        </p:txBody>
      </p:sp>
      <p:pic>
        <p:nvPicPr>
          <p:cNvPr id="6" name="Graphic 5" descr="Help">
            <a:extLst>
              <a:ext uri="{FF2B5EF4-FFF2-40B4-BE49-F238E27FC236}">
                <a16:creationId xmlns:a16="http://schemas.microsoft.com/office/drawing/2014/main" id="{EC02B8A0-C15C-B6C7-951F-96C5F48C0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7134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CF66-F1FA-47DC-8DA5-851CDA2C1C47}"/>
              </a:ext>
            </a:extLst>
          </p:cNvPr>
          <p:cNvSpPr>
            <a:spLocks noGrp="1"/>
          </p:cNvSpPr>
          <p:nvPr>
            <p:ph type="title"/>
          </p:nvPr>
        </p:nvSpPr>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4400" b="1"/>
              <a:t>Paired or group discussions</a:t>
            </a:r>
          </a:p>
        </p:txBody>
      </p:sp>
      <p:sp>
        <p:nvSpPr>
          <p:cNvPr id="3" name="Text Placeholder 2">
            <a:extLst>
              <a:ext uri="{FF2B5EF4-FFF2-40B4-BE49-F238E27FC236}">
                <a16:creationId xmlns:a16="http://schemas.microsoft.com/office/drawing/2014/main" id="{475EBB33-4723-44D9-B0D0-A1EA42F1A469}"/>
              </a:ext>
            </a:extLst>
          </p:cNvPr>
          <p:cNvSpPr>
            <a:spLocks noGrp="1"/>
          </p:cNvSpPr>
          <p:nvPr>
            <p:ph type="body" sz="quarter" idx="4294967295"/>
          </p:nvPr>
        </p:nvSpPr>
        <p:spPr>
          <a:xfrm>
            <a:off x="1052945" y="1854200"/>
            <a:ext cx="5667233" cy="4408488"/>
          </a:xfrm>
          <a:prstGeom prst="rect">
            <a:avLst/>
          </a:prstGeom>
        </p:spPr>
        <p:txBody>
          <a:bodyPr lIns="60960" tIns="30480" rIns="60960" bIns="3048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indent="0">
              <a:buNone/>
            </a:pPr>
            <a:r>
              <a:rPr lang="en-GB" sz="2800" b="1" dirty="0"/>
              <a:t>In pairs/groups (25 min)</a:t>
            </a:r>
          </a:p>
          <a:p>
            <a:pPr marL="0" indent="0">
              <a:buNone/>
            </a:pPr>
            <a:endParaRPr lang="en-GB" sz="2800" b="1"/>
          </a:p>
          <a:p>
            <a:pPr indent="0">
              <a:buNone/>
            </a:pPr>
            <a:r>
              <a:rPr lang="en-GB" sz="2800" dirty="0"/>
              <a:t>Discuss what evidence/examples you might want to use in a module.</a:t>
            </a:r>
            <a:endParaRPr lang="en-GB" sz="2800" dirty="0">
              <a:ea typeface="Calibri"/>
              <a:cs typeface="Calibri"/>
            </a:endParaRPr>
          </a:p>
          <a:p>
            <a:pPr marL="342900" indent="-342900">
              <a:buAutoNum type="arabicParenR"/>
            </a:pPr>
            <a:endParaRPr lang="en-GB" sz="2800">
              <a:ea typeface="Calibri"/>
              <a:cs typeface="Calibri"/>
            </a:endParaRPr>
          </a:p>
        </p:txBody>
      </p:sp>
      <p:pic>
        <p:nvPicPr>
          <p:cNvPr id="6" name="Picture Placeholder 5">
            <a:extLst>
              <a:ext uri="{FF2B5EF4-FFF2-40B4-BE49-F238E27FC236}">
                <a16:creationId xmlns:a16="http://schemas.microsoft.com/office/drawing/2014/main" id="{5196E6C6-5CBC-48EC-949C-0FE8EAFF83A7}"/>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7845570" y="860425"/>
            <a:ext cx="3833812" cy="5402263"/>
          </a:xfrm>
          <a:prstGeom prst="rect">
            <a:avLst/>
          </a:prstGeom>
        </p:spPr>
      </p:pic>
    </p:spTree>
    <p:extLst>
      <p:ext uri="{BB962C8B-B14F-4D97-AF65-F5344CB8AC3E}">
        <p14:creationId xmlns:p14="http://schemas.microsoft.com/office/powerpoint/2010/main" val="310026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CF66-F1FA-47DC-8DA5-851CDA2C1C47}"/>
              </a:ext>
            </a:extLst>
          </p:cNvPr>
          <p:cNvSpPr>
            <a:spLocks noGrp="1"/>
          </p:cNvSpPr>
          <p:nvPr>
            <p:ph type="title"/>
          </p:nvPr>
        </p:nvSpPr>
        <p:spPr>
          <a:xfrm>
            <a:off x="658091" y="365126"/>
            <a:ext cx="10695709" cy="1339945"/>
          </a:xfrm>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4400" b="1"/>
              <a:t>Writing sprint 1</a:t>
            </a:r>
          </a:p>
        </p:txBody>
      </p:sp>
      <p:sp>
        <p:nvSpPr>
          <p:cNvPr id="3" name="Text Placeholder 2">
            <a:extLst>
              <a:ext uri="{FF2B5EF4-FFF2-40B4-BE49-F238E27FC236}">
                <a16:creationId xmlns:a16="http://schemas.microsoft.com/office/drawing/2014/main" id="{475EBB33-4723-44D9-B0D0-A1EA42F1A469}"/>
              </a:ext>
            </a:extLst>
          </p:cNvPr>
          <p:cNvSpPr>
            <a:spLocks noGrp="1"/>
          </p:cNvSpPr>
          <p:nvPr>
            <p:ph type="body" sz="quarter" idx="4294967295"/>
          </p:nvPr>
        </p:nvSpPr>
        <p:spPr>
          <a:xfrm>
            <a:off x="845127" y="2035175"/>
            <a:ext cx="7038831" cy="3302000"/>
          </a:xfrm>
          <a:prstGeom prst="rect">
            <a:avLst/>
          </a:prstGeom>
        </p:spPr>
        <p:txBody>
          <a:bodyPr lIns="60960" tIns="30480" rIns="60960" bIns="3048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indent="0">
              <a:buNone/>
            </a:pPr>
            <a:endParaRPr lang="en-GB"/>
          </a:p>
          <a:p>
            <a:pPr indent="0">
              <a:buNone/>
            </a:pPr>
            <a:r>
              <a:rPr lang="en-GB" sz="3600"/>
              <a:t>Individual writing (40 min)</a:t>
            </a:r>
            <a:endParaRPr lang="en-GB" sz="3600">
              <a:ea typeface="Calibri"/>
              <a:cs typeface="Calibri"/>
            </a:endParaRPr>
          </a:p>
          <a:p>
            <a:pPr marL="0" indent="0">
              <a:buNone/>
            </a:pPr>
            <a:endParaRPr lang="en-GB" sz="4400">
              <a:ea typeface="Calibri"/>
              <a:cs typeface="Calibri"/>
            </a:endParaRPr>
          </a:p>
          <a:p>
            <a:pPr indent="0">
              <a:buNone/>
            </a:pPr>
            <a:r>
              <a:rPr lang="en-GB" sz="2650"/>
              <a:t>Use the time to focus on one module  </a:t>
            </a:r>
          </a:p>
          <a:p>
            <a:pPr indent="0" algn="ctr">
              <a:buNone/>
            </a:pPr>
            <a:r>
              <a:rPr lang="en-GB" sz="2650"/>
              <a:t>OR </a:t>
            </a:r>
            <a:endParaRPr lang="en-GB" sz="2650">
              <a:ea typeface="Calibri"/>
              <a:cs typeface="Calibri"/>
            </a:endParaRPr>
          </a:p>
          <a:p>
            <a:pPr marL="0" indent="0">
              <a:buNone/>
            </a:pPr>
            <a:r>
              <a:rPr lang="en-GB" sz="2650"/>
              <a:t>Map out your evidence across the modules</a:t>
            </a:r>
            <a:endParaRPr lang="en-GB" sz="2650">
              <a:ea typeface="Calibri"/>
              <a:cs typeface="Calibri"/>
            </a:endParaRPr>
          </a:p>
          <a:p>
            <a:pPr marL="342900" indent="-342900">
              <a:buAutoNum type="arabicParenR"/>
            </a:pPr>
            <a:endParaRPr lang="en-GB">
              <a:ea typeface="Calibri"/>
              <a:cs typeface="Calibri"/>
            </a:endParaRPr>
          </a:p>
        </p:txBody>
      </p:sp>
      <p:pic>
        <p:nvPicPr>
          <p:cNvPr id="10" name="Picture Placeholder 9">
            <a:extLst>
              <a:ext uri="{FF2B5EF4-FFF2-40B4-BE49-F238E27FC236}">
                <a16:creationId xmlns:a16="http://schemas.microsoft.com/office/drawing/2014/main" id="{57F6F61A-A425-4646-9BEA-208FAE25CE79}"/>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7887134" y="721880"/>
            <a:ext cx="3833812" cy="5402263"/>
          </a:xfrm>
          <a:prstGeom prst="rect">
            <a:avLst/>
          </a:prstGeom>
        </p:spPr>
      </p:pic>
    </p:spTree>
    <p:extLst>
      <p:ext uri="{BB962C8B-B14F-4D97-AF65-F5344CB8AC3E}">
        <p14:creationId xmlns:p14="http://schemas.microsoft.com/office/powerpoint/2010/main" val="321966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DCD1F-FCF1-6FDE-ABB7-ABA0C7486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892DB-CCAE-280A-6557-6AF5A8FB737A}"/>
              </a:ext>
            </a:extLst>
          </p:cNvPr>
          <p:cNvSpPr>
            <a:spLocks noGrp="1"/>
          </p:cNvSpPr>
          <p:nvPr>
            <p:ph type="title"/>
          </p:nvPr>
        </p:nvSpPr>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4400" b="1"/>
              <a:t>Paired or group discussions</a:t>
            </a:r>
          </a:p>
        </p:txBody>
      </p:sp>
      <p:sp>
        <p:nvSpPr>
          <p:cNvPr id="3" name="Text Placeholder 2">
            <a:extLst>
              <a:ext uri="{FF2B5EF4-FFF2-40B4-BE49-F238E27FC236}">
                <a16:creationId xmlns:a16="http://schemas.microsoft.com/office/drawing/2014/main" id="{F07134D6-C61D-3E5C-6482-AE8DB9D6327B}"/>
              </a:ext>
            </a:extLst>
          </p:cNvPr>
          <p:cNvSpPr>
            <a:spLocks noGrp="1"/>
          </p:cNvSpPr>
          <p:nvPr>
            <p:ph type="body" sz="quarter" idx="4294967295"/>
          </p:nvPr>
        </p:nvSpPr>
        <p:spPr>
          <a:xfrm>
            <a:off x="1052945" y="1854200"/>
            <a:ext cx="5584105" cy="4408488"/>
          </a:xfrm>
          <a:prstGeom prst="rect">
            <a:avLst/>
          </a:prstGeom>
        </p:spPr>
        <p:txBody>
          <a:bodyPr lIns="60960" tIns="30480" rIns="60960" bIns="3048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indent="0">
              <a:buNone/>
            </a:pPr>
            <a:r>
              <a:rPr lang="en-GB" sz="2800" b="1"/>
              <a:t>In pairs/groups (20 min)</a:t>
            </a:r>
            <a:endParaRPr lang="en-US" sz="2800">
              <a:ea typeface="Calibri"/>
              <a:cs typeface="Calibri"/>
            </a:endParaRPr>
          </a:p>
          <a:p>
            <a:pPr indent="0">
              <a:buNone/>
            </a:pPr>
            <a:endParaRPr lang="en-GB" sz="2800"/>
          </a:p>
          <a:p>
            <a:pPr indent="0">
              <a:buNone/>
            </a:pPr>
            <a:r>
              <a:rPr lang="en-GB" sz="2800">
                <a:ea typeface="Calibri"/>
                <a:cs typeface="Calibri"/>
              </a:rPr>
              <a:t>Discuss what evidence/examples you might want to use in another module.</a:t>
            </a:r>
            <a:endParaRPr lang="en-GB">
              <a:ea typeface="Calibri"/>
              <a:cs typeface="Calibri"/>
            </a:endParaRPr>
          </a:p>
          <a:p>
            <a:pPr indent="0">
              <a:buNone/>
            </a:pPr>
            <a:endParaRPr lang="en-GB" sz="2400" b="1">
              <a:ea typeface="Calibri"/>
              <a:cs typeface="Calibri"/>
            </a:endParaRPr>
          </a:p>
          <a:p>
            <a:pPr marL="342900" indent="-342900">
              <a:buAutoNum type="arabicParenR"/>
            </a:pPr>
            <a:endParaRPr lang="en-GB" sz="2400">
              <a:ea typeface="Calibri"/>
              <a:cs typeface="Calibri"/>
            </a:endParaRPr>
          </a:p>
        </p:txBody>
      </p:sp>
      <p:pic>
        <p:nvPicPr>
          <p:cNvPr id="6" name="Picture Placeholder 5">
            <a:extLst>
              <a:ext uri="{FF2B5EF4-FFF2-40B4-BE49-F238E27FC236}">
                <a16:creationId xmlns:a16="http://schemas.microsoft.com/office/drawing/2014/main" id="{971704EA-4861-6627-ADD1-53975F9B1FD5}"/>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7845570" y="860425"/>
            <a:ext cx="3833812" cy="5402263"/>
          </a:xfrm>
          <a:prstGeom prst="rect">
            <a:avLst/>
          </a:prstGeom>
        </p:spPr>
      </p:pic>
    </p:spTree>
    <p:extLst>
      <p:ext uri="{BB962C8B-B14F-4D97-AF65-F5344CB8AC3E}">
        <p14:creationId xmlns:p14="http://schemas.microsoft.com/office/powerpoint/2010/main" val="145389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344A2-AE56-07D7-D8FB-4D4674650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61F2F-3CC9-273F-4C95-2CBBAC8930A7}"/>
              </a:ext>
            </a:extLst>
          </p:cNvPr>
          <p:cNvSpPr>
            <a:spLocks noGrp="1"/>
          </p:cNvSpPr>
          <p:nvPr>
            <p:ph type="title"/>
          </p:nvPr>
        </p:nvSpPr>
        <p:spPr>
          <a:xfrm>
            <a:off x="658091" y="365126"/>
            <a:ext cx="10695709" cy="1339945"/>
          </a:xfrm>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4400" b="1"/>
              <a:t>Writing sprint 2</a:t>
            </a:r>
          </a:p>
        </p:txBody>
      </p:sp>
      <p:sp>
        <p:nvSpPr>
          <p:cNvPr id="3" name="Text Placeholder 2">
            <a:extLst>
              <a:ext uri="{FF2B5EF4-FFF2-40B4-BE49-F238E27FC236}">
                <a16:creationId xmlns:a16="http://schemas.microsoft.com/office/drawing/2014/main" id="{BA379D72-0C37-B28F-5543-A86285AA8853}"/>
              </a:ext>
            </a:extLst>
          </p:cNvPr>
          <p:cNvSpPr>
            <a:spLocks noGrp="1"/>
          </p:cNvSpPr>
          <p:nvPr>
            <p:ph type="body" sz="quarter" idx="4294967295"/>
          </p:nvPr>
        </p:nvSpPr>
        <p:spPr>
          <a:xfrm>
            <a:off x="845127" y="2035175"/>
            <a:ext cx="7038831" cy="3302000"/>
          </a:xfrm>
          <a:prstGeom prst="rect">
            <a:avLst/>
          </a:prstGeom>
        </p:spPr>
        <p:txBody>
          <a:bodyPr lIns="60960" tIns="30480" rIns="60960" bIns="3048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indent="0">
              <a:buNone/>
            </a:pPr>
            <a:endParaRPr lang="en-GB"/>
          </a:p>
          <a:p>
            <a:pPr indent="0">
              <a:buNone/>
            </a:pPr>
            <a:r>
              <a:rPr lang="en-GB" sz="3600"/>
              <a:t>Individual writing (40 min)</a:t>
            </a:r>
            <a:endParaRPr lang="en-GB" sz="3600">
              <a:ea typeface="Calibri"/>
              <a:cs typeface="Calibri"/>
            </a:endParaRPr>
          </a:p>
          <a:p>
            <a:pPr marL="0" indent="0">
              <a:buNone/>
            </a:pPr>
            <a:endParaRPr lang="en-GB" sz="4400">
              <a:ea typeface="Calibri"/>
              <a:cs typeface="Calibri"/>
            </a:endParaRPr>
          </a:p>
          <a:p>
            <a:pPr indent="0">
              <a:buNone/>
            </a:pPr>
            <a:r>
              <a:rPr lang="en-GB" sz="2700"/>
              <a:t>Use the time to focus on another module  </a:t>
            </a:r>
            <a:endParaRPr lang="en-GB" sz="2700">
              <a:ea typeface="Calibri"/>
              <a:cs typeface="Calibri"/>
            </a:endParaRPr>
          </a:p>
          <a:p>
            <a:pPr indent="0" algn="ctr">
              <a:buNone/>
            </a:pPr>
            <a:r>
              <a:rPr lang="en-GB" sz="2700"/>
              <a:t>OR </a:t>
            </a:r>
            <a:endParaRPr lang="en-GB" sz="2700">
              <a:ea typeface="Calibri"/>
              <a:cs typeface="Calibri"/>
            </a:endParaRPr>
          </a:p>
          <a:p>
            <a:pPr indent="0">
              <a:buNone/>
            </a:pPr>
            <a:r>
              <a:rPr lang="en-GB" sz="2700"/>
              <a:t>Continue mapping out your evidence across the modules.</a:t>
            </a:r>
            <a:endParaRPr lang="en-GB" sz="2700">
              <a:ea typeface="Calibri"/>
              <a:cs typeface="Calibri"/>
            </a:endParaRPr>
          </a:p>
          <a:p>
            <a:pPr marL="342900" indent="-342900">
              <a:buAutoNum type="arabicParenR"/>
            </a:pPr>
            <a:endParaRPr lang="en-GB">
              <a:ea typeface="Calibri"/>
              <a:cs typeface="Calibri"/>
            </a:endParaRPr>
          </a:p>
        </p:txBody>
      </p:sp>
      <p:pic>
        <p:nvPicPr>
          <p:cNvPr id="10" name="Picture Placeholder 9">
            <a:extLst>
              <a:ext uri="{FF2B5EF4-FFF2-40B4-BE49-F238E27FC236}">
                <a16:creationId xmlns:a16="http://schemas.microsoft.com/office/drawing/2014/main" id="{38D4A5E4-9650-85C3-8998-83BF71770525}"/>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7887134" y="721880"/>
            <a:ext cx="3833812" cy="5402263"/>
          </a:xfrm>
          <a:prstGeom prst="rect">
            <a:avLst/>
          </a:prstGeom>
        </p:spPr>
      </p:pic>
    </p:spTree>
    <p:extLst>
      <p:ext uri="{BB962C8B-B14F-4D97-AF65-F5344CB8AC3E}">
        <p14:creationId xmlns:p14="http://schemas.microsoft.com/office/powerpoint/2010/main" val="175986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3C81F-0B0D-44D0-B093-920FFC0FE31C}"/>
              </a:ext>
            </a:extLst>
          </p:cNvPr>
          <p:cNvSpPr txBox="1"/>
          <p:nvPr/>
        </p:nvSpPr>
        <p:spPr>
          <a:xfrm>
            <a:off x="850790" y="1575242"/>
            <a:ext cx="11012556" cy="5558445"/>
          </a:xfrm>
          <a:prstGeom prst="rect">
            <a:avLst/>
          </a:prstGeom>
          <a:noFill/>
        </p:spPr>
        <p:txBody>
          <a:bodyPr wrap="square" lIns="91440" tIns="45720" rIns="91440" bIns="45720" rtlCol="0" anchor="t">
            <a:spAutoFit/>
          </a:bodyPr>
          <a:lstStyle/>
          <a:p>
            <a:pPr marL="285750" indent="-285750">
              <a:spcBef>
                <a:spcPct val="20000"/>
              </a:spcBef>
              <a:buFont typeface="Arial"/>
              <a:buChar char="•"/>
              <a:defRPr/>
            </a:pPr>
            <a:r>
              <a:rPr lang="en-US" sz="2800" b="1" dirty="0">
                <a:solidFill>
                  <a:prstClr val="black"/>
                </a:solidFill>
                <a:latin typeface="Calibri"/>
                <a:ea typeface="Calibri"/>
                <a:cs typeface="Calibri"/>
              </a:rPr>
              <a:t>IAD Resources</a:t>
            </a:r>
            <a:endParaRPr lang="en-US" sz="2800" dirty="0">
              <a:solidFill>
                <a:prstClr val="black"/>
              </a:solidFill>
              <a:latin typeface="Calibri"/>
              <a:ea typeface="Calibri"/>
              <a:cs typeface="Calibri"/>
            </a:endParaRPr>
          </a:p>
          <a:p>
            <a:pPr marL="742950" lvl="1" indent="-285750">
              <a:spcBef>
                <a:spcPct val="20000"/>
              </a:spcBef>
              <a:buFont typeface="Courier New,monospace"/>
              <a:buChar char="o"/>
              <a:defRPr/>
            </a:pPr>
            <a:r>
              <a:rPr lang="en-US" sz="2400" dirty="0">
                <a:solidFill>
                  <a:prstClr val="black"/>
                </a:solidFill>
                <a:latin typeface="Calibri"/>
                <a:ea typeface="Calibri"/>
                <a:cs typeface="Calibri"/>
                <a:hlinkClick r:id="rId3">
                  <a:extLst>
                    <a:ext uri="{A12FA001-AC4F-418D-AE19-62706E023703}">
                      <ahyp:hlinkClr xmlns:ahyp="http://schemas.microsoft.com/office/drawing/2018/hyperlinkcolor" val="tx"/>
                    </a:ext>
                  </a:extLst>
                </a:hlinkClick>
              </a:rPr>
              <a:t>https://institute-academic-development.ed.ac.uk/research-roles/research-only-staff/career-management/narrative-cvs</a:t>
            </a:r>
            <a:r>
              <a:rPr lang="en-US" sz="2400" dirty="0">
                <a:solidFill>
                  <a:prstClr val="black"/>
                </a:solidFill>
                <a:latin typeface="Calibri"/>
                <a:ea typeface="Calibri"/>
                <a:cs typeface="Calibri"/>
              </a:rPr>
              <a:t>  </a:t>
            </a:r>
          </a:p>
          <a:p>
            <a:pPr marL="742950" lvl="1" indent="-285750">
              <a:spcBef>
                <a:spcPct val="20000"/>
              </a:spcBef>
              <a:buFont typeface="Courier New,monospace"/>
              <a:buChar char="o"/>
              <a:defRPr/>
            </a:pPr>
            <a:endParaRPr lang="en-US" sz="2400" dirty="0">
              <a:solidFill>
                <a:prstClr val="black"/>
              </a:solidFill>
              <a:latin typeface="Calibri"/>
              <a:ea typeface="Calibri"/>
              <a:cs typeface="Calibri"/>
            </a:endParaRPr>
          </a:p>
          <a:p>
            <a:pPr marL="285750" indent="-285750">
              <a:spcBef>
                <a:spcPct val="20000"/>
              </a:spcBef>
              <a:buFont typeface="Courier New,monospace"/>
              <a:buChar char="o"/>
              <a:defRPr/>
            </a:pPr>
            <a:r>
              <a:rPr lang="en-US" sz="2800" b="1" dirty="0">
                <a:solidFill>
                  <a:prstClr val="black"/>
                </a:solidFill>
                <a:latin typeface="Calibri"/>
                <a:ea typeface="Calibri"/>
                <a:cs typeface="Calibri"/>
              </a:rPr>
              <a:t>ERO Resources</a:t>
            </a:r>
            <a:endParaRPr lang="en-US" sz="2800" dirty="0">
              <a:solidFill>
                <a:prstClr val="black"/>
              </a:solidFill>
              <a:latin typeface="Calibri"/>
              <a:ea typeface="Calibri"/>
              <a:cs typeface="Calibri"/>
            </a:endParaRPr>
          </a:p>
          <a:p>
            <a:pPr marL="742950" lvl="1" indent="-285750">
              <a:spcBef>
                <a:spcPct val="20000"/>
              </a:spcBef>
              <a:buFont typeface="Courier New,monospace"/>
              <a:buChar char="o"/>
              <a:defRPr/>
            </a:pPr>
            <a:r>
              <a:rPr lang="en-US" sz="2400" dirty="0">
                <a:solidFill>
                  <a:prstClr val="black"/>
                </a:solidFill>
                <a:latin typeface="Calibri"/>
                <a:ea typeface="Calibri"/>
                <a:cs typeface="Calibri"/>
                <a:hlinkClick r:id="rId4">
                  <a:extLst>
                    <a:ext uri="{A12FA001-AC4F-418D-AE19-62706E023703}">
                      <ahyp:hlinkClr xmlns:ahyp="http://schemas.microsoft.com/office/drawing/2018/hyperlinkcolor" val="tx"/>
                    </a:ext>
                  </a:extLst>
                </a:hlinkClick>
              </a:rPr>
              <a:t>https://uoe.sharepoint.com/sites/ERO-develop-your-idea/SitePages/Narrative-CVs.aspx</a:t>
            </a:r>
            <a:r>
              <a:rPr lang="en-US" sz="2400" dirty="0">
                <a:solidFill>
                  <a:prstClr val="black"/>
                </a:solidFill>
                <a:latin typeface="Calibri"/>
                <a:ea typeface="Calibri"/>
                <a:cs typeface="Calibri"/>
              </a:rPr>
              <a:t>  </a:t>
            </a:r>
          </a:p>
          <a:p>
            <a:pPr marL="742950" lvl="1" indent="-285750">
              <a:spcBef>
                <a:spcPct val="20000"/>
              </a:spcBef>
              <a:buFont typeface="Courier New,monospace"/>
              <a:buChar char="o"/>
              <a:defRPr/>
            </a:pPr>
            <a:endParaRPr lang="en-US" sz="2400" dirty="0">
              <a:solidFill>
                <a:prstClr val="black"/>
              </a:solidFill>
              <a:latin typeface="Calibri"/>
              <a:ea typeface="Calibri"/>
              <a:cs typeface="Calibri"/>
            </a:endParaRPr>
          </a:p>
          <a:p>
            <a:pPr marL="742950" lvl="1" indent="-285750">
              <a:spcBef>
                <a:spcPct val="20000"/>
              </a:spcBef>
              <a:buFont typeface="Courier New,monospace"/>
              <a:buChar char="o"/>
              <a:defRPr/>
            </a:pPr>
            <a:endParaRPr lang="en-US" sz="2400" dirty="0">
              <a:solidFill>
                <a:prstClr val="black"/>
              </a:solidFill>
              <a:latin typeface="Calibri"/>
              <a:ea typeface="Calibri"/>
              <a:cs typeface="Calibri"/>
            </a:endParaRPr>
          </a:p>
          <a:p>
            <a:pPr marL="57150">
              <a:spcBef>
                <a:spcPct val="20000"/>
              </a:spcBef>
              <a:defRPr/>
            </a:pPr>
            <a:r>
              <a:rPr lang="en-US" sz="2800" dirty="0">
                <a:solidFill>
                  <a:prstClr val="black"/>
                </a:solidFill>
                <a:latin typeface="Calibri"/>
                <a:ea typeface="Calibri"/>
                <a:cs typeface="Calibri"/>
              </a:rPr>
              <a:t>Both have collated further resources, templates, writing guidance and examples to look at. There is also information for team NCVs.</a:t>
            </a:r>
          </a:p>
          <a:p>
            <a:pPr>
              <a:defRPr/>
            </a:pPr>
            <a:endParaRPr lang="en-GB" sz="2000" b="1" i="0" u="none" strike="noStrike" kern="1200" cap="none" spc="0" normalizeH="0" baseline="0" noProof="0" dirty="0">
              <a:ln>
                <a:noFill/>
              </a:ln>
              <a:solidFill>
                <a:prstClr val="black"/>
              </a:solidFill>
              <a:effectLst/>
              <a:uLnTx/>
              <a:uFillTx/>
              <a:latin typeface="Calibri"/>
              <a:ea typeface="Calibri"/>
              <a:cs typeface="Calibri"/>
            </a:endParaRPr>
          </a:p>
          <a:p>
            <a:pPr>
              <a:defRPr/>
            </a:pPr>
            <a:endParaRPr lang="en-GB" sz="2000">
              <a:solidFill>
                <a:prstClr val="black"/>
              </a:solidFill>
              <a:latin typeface="Calibri"/>
              <a:ea typeface="Calibri"/>
              <a:cs typeface="Calibri"/>
            </a:endParaRPr>
          </a:p>
        </p:txBody>
      </p:sp>
      <p:sp>
        <p:nvSpPr>
          <p:cNvPr id="3" name="Title 2">
            <a:extLst>
              <a:ext uri="{FF2B5EF4-FFF2-40B4-BE49-F238E27FC236}">
                <a16:creationId xmlns:a16="http://schemas.microsoft.com/office/drawing/2014/main" id="{F3E754DA-F618-4D3F-E076-29C2BB835C1D}"/>
              </a:ext>
            </a:extLst>
          </p:cNvPr>
          <p:cNvSpPr>
            <a:spLocks noGrp="1"/>
          </p:cNvSpPr>
          <p:nvPr>
            <p:ph type="title"/>
          </p:nvPr>
        </p:nvSpPr>
        <p:spPr/>
        <p:txBody>
          <a:bodyPr lIns="91440" tIns="45720" rIns="91440" bIns="45720" anchor="t"/>
          <a:lstStyle/>
          <a:p>
            <a:r>
              <a:rPr lang="en-GB" sz="4000" b="1">
                <a:ea typeface="Calibri"/>
                <a:cs typeface="Calibri"/>
              </a:rPr>
              <a:t>Narrative CV Resources</a:t>
            </a:r>
            <a:endParaRPr lang="en-US"/>
          </a:p>
        </p:txBody>
      </p:sp>
    </p:spTree>
    <p:extLst>
      <p:ext uri="{BB962C8B-B14F-4D97-AF65-F5344CB8AC3E}">
        <p14:creationId xmlns:p14="http://schemas.microsoft.com/office/powerpoint/2010/main" val="177957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A055-1C8F-FBE1-354B-E261F65A583A}"/>
              </a:ext>
            </a:extLst>
          </p:cNvPr>
          <p:cNvSpPr>
            <a:spLocks noGrp="1"/>
          </p:cNvSpPr>
          <p:nvPr>
            <p:ph type="title"/>
          </p:nvPr>
        </p:nvSpPr>
        <p:spPr/>
        <p:txBody>
          <a:bodyPr lIns="60960" tIns="30480" rIns="60960" bIns="3048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r>
              <a:rPr lang="en-US" sz="4400">
                <a:ea typeface="Calibri"/>
                <a:cs typeface="Calibri"/>
              </a:rPr>
              <a:t>Structure</a:t>
            </a:r>
            <a:endParaRPr lang="en-US" sz="4400"/>
          </a:p>
        </p:txBody>
      </p:sp>
      <p:sp>
        <p:nvSpPr>
          <p:cNvPr id="3" name="Text Placeholder 2">
            <a:extLst>
              <a:ext uri="{FF2B5EF4-FFF2-40B4-BE49-F238E27FC236}">
                <a16:creationId xmlns:a16="http://schemas.microsoft.com/office/drawing/2014/main" id="{D949167E-A4A4-9AA6-64F4-76D4A3AEE901}"/>
              </a:ext>
            </a:extLst>
          </p:cNvPr>
          <p:cNvSpPr>
            <a:spLocks noGrp="1"/>
          </p:cNvSpPr>
          <p:nvPr>
            <p:ph type="body" sz="quarter" idx="4294967295"/>
          </p:nvPr>
        </p:nvSpPr>
        <p:spPr>
          <a:xfrm>
            <a:off x="3995738" y="1222375"/>
            <a:ext cx="8196262" cy="5364163"/>
          </a:xfrm>
          <a:prstGeom prst="rect">
            <a:avLst/>
          </a:prstGeom>
        </p:spPr>
        <p:txBody>
          <a:bodyPr lIns="60960" tIns="30480" rIns="60960" bIns="3048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indent="0">
              <a:lnSpc>
                <a:spcPct val="200000"/>
              </a:lnSpc>
              <a:spcBef>
                <a:spcPts val="0"/>
              </a:spcBef>
              <a:buNone/>
            </a:pPr>
            <a:r>
              <a:rPr lang="en-GB" sz="2000" b="1">
                <a:ea typeface="Calibri"/>
                <a:cs typeface="Calibri"/>
              </a:rPr>
              <a:t>09:30 – 09:35 | </a:t>
            </a:r>
            <a:r>
              <a:rPr lang="en-GB" sz="2000">
                <a:ea typeface="Calibri"/>
                <a:cs typeface="Calibri"/>
              </a:rPr>
              <a:t> Welcome (5 min)</a:t>
            </a:r>
            <a:endParaRPr lang="en-US" sz="2000">
              <a:ea typeface="Calibri"/>
              <a:cs typeface="Calibri"/>
            </a:endParaRPr>
          </a:p>
          <a:p>
            <a:pPr indent="0">
              <a:lnSpc>
                <a:spcPct val="200000"/>
              </a:lnSpc>
              <a:spcBef>
                <a:spcPts val="0"/>
              </a:spcBef>
              <a:buNone/>
            </a:pPr>
            <a:r>
              <a:rPr lang="en-GB" sz="2000" b="1">
                <a:ea typeface="Calibri"/>
                <a:cs typeface="Calibri"/>
              </a:rPr>
              <a:t>09:35 – 10:05 | </a:t>
            </a:r>
            <a:r>
              <a:rPr lang="en-GB" sz="2000">
                <a:ea typeface="Calibri"/>
                <a:cs typeface="Calibri"/>
              </a:rPr>
              <a:t>Narrative CV context and Q+A (30 min)</a:t>
            </a:r>
          </a:p>
          <a:p>
            <a:pPr indent="0">
              <a:lnSpc>
                <a:spcPct val="200000"/>
              </a:lnSpc>
              <a:spcBef>
                <a:spcPts val="0"/>
              </a:spcBef>
              <a:buNone/>
            </a:pPr>
            <a:r>
              <a:rPr lang="en-GB" sz="2000" b="1">
                <a:ea typeface="Calibri"/>
                <a:cs typeface="Calibri"/>
              </a:rPr>
              <a:t>10:05– 10:30 | </a:t>
            </a:r>
            <a:r>
              <a:rPr lang="en-GB" sz="2000">
                <a:ea typeface="Calibri"/>
                <a:cs typeface="Calibri"/>
              </a:rPr>
              <a:t>Paired/group discussions (25 min)</a:t>
            </a:r>
            <a:endParaRPr lang="en-US" sz="2000">
              <a:ea typeface="Calibri"/>
              <a:cs typeface="Calibri"/>
            </a:endParaRPr>
          </a:p>
          <a:p>
            <a:pPr indent="0">
              <a:lnSpc>
                <a:spcPct val="200000"/>
              </a:lnSpc>
              <a:spcBef>
                <a:spcPts val="0"/>
              </a:spcBef>
              <a:buNone/>
            </a:pPr>
            <a:r>
              <a:rPr lang="en-GB" sz="2000" b="1">
                <a:ea typeface="Calibri"/>
                <a:cs typeface="Calibri"/>
              </a:rPr>
              <a:t>10:30 – 11:10 | Writing sprint 1 (40 min)</a:t>
            </a:r>
            <a:endParaRPr lang="en-US"/>
          </a:p>
          <a:p>
            <a:pPr marL="0" indent="0">
              <a:lnSpc>
                <a:spcPct val="200000"/>
              </a:lnSpc>
              <a:spcBef>
                <a:spcPts val="0"/>
              </a:spcBef>
              <a:buNone/>
            </a:pPr>
            <a:r>
              <a:rPr lang="en-GB" sz="2000" b="1">
                <a:ea typeface="Calibri"/>
                <a:cs typeface="Calibri"/>
              </a:rPr>
              <a:t>11:10 – 11:25 | </a:t>
            </a:r>
            <a:r>
              <a:rPr lang="en-GB" sz="2000">
                <a:ea typeface="Calibri"/>
                <a:cs typeface="Calibri"/>
              </a:rPr>
              <a:t>Break (15 min)</a:t>
            </a:r>
          </a:p>
          <a:p>
            <a:pPr indent="0">
              <a:lnSpc>
                <a:spcPct val="200000"/>
              </a:lnSpc>
              <a:spcBef>
                <a:spcPts val="0"/>
              </a:spcBef>
              <a:buNone/>
            </a:pPr>
            <a:r>
              <a:rPr lang="en-GB" sz="2000" b="1">
                <a:ea typeface="Calibri"/>
                <a:cs typeface="Calibri"/>
              </a:rPr>
              <a:t>11:25 – 11:45 | </a:t>
            </a:r>
            <a:r>
              <a:rPr lang="en-GB" sz="2000">
                <a:ea typeface="Calibri"/>
                <a:cs typeface="Calibri"/>
              </a:rPr>
              <a:t>Paired/group discussions  (20 min)</a:t>
            </a:r>
            <a:endParaRPr lang="en-US" sz="2000">
              <a:ea typeface="Calibri"/>
              <a:cs typeface="Calibri"/>
            </a:endParaRPr>
          </a:p>
          <a:p>
            <a:pPr indent="0">
              <a:lnSpc>
                <a:spcPct val="200000"/>
              </a:lnSpc>
              <a:spcBef>
                <a:spcPts val="0"/>
              </a:spcBef>
              <a:buNone/>
            </a:pPr>
            <a:r>
              <a:rPr lang="en-GB" sz="2000" b="1">
                <a:ea typeface="Calibri"/>
                <a:cs typeface="Calibri"/>
              </a:rPr>
              <a:t>11:45 – 12:25 | Writing sprint 2 (40 min)</a:t>
            </a:r>
          </a:p>
          <a:p>
            <a:pPr indent="0">
              <a:lnSpc>
                <a:spcPct val="200000"/>
              </a:lnSpc>
              <a:spcBef>
                <a:spcPts val="0"/>
              </a:spcBef>
              <a:buNone/>
            </a:pPr>
            <a:r>
              <a:rPr lang="en-GB" sz="2000" b="1">
                <a:ea typeface="Calibri"/>
                <a:cs typeface="Calibri"/>
              </a:rPr>
              <a:t>12:25 – 12:30 | </a:t>
            </a:r>
            <a:r>
              <a:rPr lang="en-GB" sz="2000">
                <a:ea typeface="Calibri"/>
                <a:cs typeface="Calibri"/>
              </a:rPr>
              <a:t>Wrap up and final queries</a:t>
            </a:r>
          </a:p>
          <a:p>
            <a:pPr marL="0" indent="0">
              <a:lnSpc>
                <a:spcPct val="150000"/>
              </a:lnSpc>
              <a:spcBef>
                <a:spcPts val="0"/>
              </a:spcBef>
              <a:buNone/>
            </a:pPr>
            <a:endParaRPr lang="en-GB" sz="2400">
              <a:ea typeface="Calibri"/>
              <a:cs typeface="Calibri"/>
            </a:endParaRPr>
          </a:p>
          <a:p>
            <a:pPr marL="0" indent="0">
              <a:lnSpc>
                <a:spcPct val="150000"/>
              </a:lnSpc>
              <a:spcBef>
                <a:spcPts val="0"/>
              </a:spcBef>
              <a:buNone/>
            </a:pPr>
            <a:endParaRPr lang="en-GB" sz="2400">
              <a:ea typeface="Calibri"/>
              <a:cs typeface="Calibri"/>
            </a:endParaRPr>
          </a:p>
          <a:p>
            <a:pPr marL="0" indent="0">
              <a:lnSpc>
                <a:spcPct val="150000"/>
              </a:lnSpc>
              <a:spcBef>
                <a:spcPts val="0"/>
              </a:spcBef>
              <a:buNone/>
            </a:pPr>
            <a:endParaRPr lang="en-GB" sz="2400">
              <a:ea typeface="Calibri"/>
              <a:cs typeface="Calibri"/>
            </a:endParaRPr>
          </a:p>
          <a:p>
            <a:pPr marL="0" indent="0">
              <a:lnSpc>
                <a:spcPct val="150000"/>
              </a:lnSpc>
              <a:spcBef>
                <a:spcPts val="0"/>
              </a:spcBef>
              <a:buNone/>
            </a:pPr>
            <a:endParaRPr lang="en-US" sz="2400"/>
          </a:p>
        </p:txBody>
      </p:sp>
    </p:spTree>
    <p:extLst>
      <p:ext uri="{BB962C8B-B14F-4D97-AF65-F5344CB8AC3E}">
        <p14:creationId xmlns:p14="http://schemas.microsoft.com/office/powerpoint/2010/main" val="400297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165C-DD2E-2E3A-DF48-0C201F739D92}"/>
              </a:ext>
            </a:extLst>
          </p:cNvPr>
          <p:cNvSpPr>
            <a:spLocks noGrp="1"/>
          </p:cNvSpPr>
          <p:nvPr>
            <p:ph type="title"/>
          </p:nvPr>
        </p:nvSpPr>
        <p:spPr/>
        <p:txBody>
          <a:bodyPr lIns="91440" tIns="45720" rIns="91440" bIns="45720" anchor="t"/>
          <a:lstStyle/>
          <a:p>
            <a:r>
              <a:rPr lang="en-US" sz="3600" b="1">
                <a:ea typeface="Calibri"/>
                <a:cs typeface="Calibri"/>
              </a:rPr>
              <a:t>Outcomes</a:t>
            </a:r>
            <a:endParaRPr lang="en-US" sz="3600" b="1"/>
          </a:p>
        </p:txBody>
      </p:sp>
      <p:sp>
        <p:nvSpPr>
          <p:cNvPr id="3" name="Text Placeholder 2">
            <a:extLst>
              <a:ext uri="{FF2B5EF4-FFF2-40B4-BE49-F238E27FC236}">
                <a16:creationId xmlns:a16="http://schemas.microsoft.com/office/drawing/2014/main" id="{3C343433-C9C6-4356-FECB-0E15E1C603EB}"/>
              </a:ext>
            </a:extLst>
          </p:cNvPr>
          <p:cNvSpPr>
            <a:spLocks noGrp="1"/>
          </p:cNvSpPr>
          <p:nvPr>
            <p:ph type="body" sz="quarter" idx="10"/>
          </p:nvPr>
        </p:nvSpPr>
        <p:spPr>
          <a:xfrm>
            <a:off x="842514" y="1915545"/>
            <a:ext cx="10529977" cy="4577331"/>
          </a:xfrm>
        </p:spPr>
        <p:txBody>
          <a:bodyPr lIns="91440" tIns="45720" rIns="91440" bIns="45720" anchor="t"/>
          <a:lstStyle/>
          <a:p>
            <a:pPr marL="228600" indent="-228600">
              <a:buNone/>
            </a:pPr>
            <a:r>
              <a:rPr lang="en-US" sz="2800" b="1">
                <a:latin typeface="Calibri"/>
                <a:ea typeface="Calibri"/>
                <a:cs typeface="Calibri"/>
              </a:rPr>
              <a:t>Participants will:</a:t>
            </a:r>
          </a:p>
          <a:p>
            <a:pPr marL="228600" indent="-228600">
              <a:lnSpc>
                <a:spcPct val="150000"/>
              </a:lnSpc>
            </a:pPr>
            <a:r>
              <a:rPr lang="en-US" sz="2800">
                <a:latin typeface="Calibri"/>
                <a:ea typeface="Calibri"/>
                <a:cs typeface="Calibri"/>
              </a:rPr>
              <a:t>Gain knowledge of what NCVs are and how they are structured;</a:t>
            </a:r>
          </a:p>
          <a:p>
            <a:pPr marL="228600" indent="-228600">
              <a:lnSpc>
                <a:spcPct val="150000"/>
              </a:lnSpc>
            </a:pPr>
            <a:r>
              <a:rPr lang="en-US" sz="2800">
                <a:latin typeface="Calibri"/>
                <a:ea typeface="Calibri"/>
                <a:cs typeface="Calibri"/>
              </a:rPr>
              <a:t>Explored how your experience might apply to each module and gain insights from peers;</a:t>
            </a:r>
          </a:p>
          <a:p>
            <a:pPr marL="228600" indent="-228600">
              <a:lnSpc>
                <a:spcPct val="150000"/>
              </a:lnSpc>
            </a:pPr>
            <a:r>
              <a:rPr lang="en-US" sz="2800">
                <a:latin typeface="Calibri"/>
                <a:ea typeface="Calibri"/>
                <a:cs typeface="Calibri"/>
              </a:rPr>
              <a:t>Make progress on your NCV and have the confidence and resources to complete it on your own.   </a:t>
            </a:r>
          </a:p>
          <a:p>
            <a:pPr marL="0" indent="0">
              <a:buNone/>
            </a:pPr>
            <a:endParaRPr lang="en-US" sz="2100">
              <a:ea typeface="Calibri"/>
              <a:cs typeface="Calibri"/>
            </a:endParaRPr>
          </a:p>
        </p:txBody>
      </p:sp>
    </p:spTree>
    <p:extLst>
      <p:ext uri="{BB962C8B-B14F-4D97-AF65-F5344CB8AC3E}">
        <p14:creationId xmlns:p14="http://schemas.microsoft.com/office/powerpoint/2010/main" val="358751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A055-1C8F-FBE1-354B-E261F65A583A}"/>
              </a:ext>
            </a:extLst>
          </p:cNvPr>
          <p:cNvSpPr>
            <a:spLocks noGrp="1"/>
          </p:cNvSpPr>
          <p:nvPr>
            <p:ph type="title"/>
          </p:nvPr>
        </p:nvSpPr>
        <p:spPr>
          <a:xfrm>
            <a:off x="4622800" y="3422368"/>
            <a:ext cx="6731000" cy="1326091"/>
          </a:xfrm>
        </p:spPr>
        <p:txBody>
          <a:bodyPr lIns="60960" tIns="30480" rIns="60960" bIns="30480" anchor="t"/>
          <a:lstStyle/>
          <a:p>
            <a:r>
              <a:rPr lang="en-US" sz="4400">
                <a:cs typeface="Calibri"/>
              </a:rPr>
              <a:t>Narrative CV Context</a:t>
            </a:r>
            <a:endParaRPr lang="en-US" sz="4400"/>
          </a:p>
        </p:txBody>
      </p:sp>
    </p:spTree>
    <p:extLst>
      <p:ext uri="{BB962C8B-B14F-4D97-AF65-F5344CB8AC3E}">
        <p14:creationId xmlns:p14="http://schemas.microsoft.com/office/powerpoint/2010/main" val="350809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E68E-7408-27B7-61AB-1755C39414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7E05F8-5CEE-A7D1-6181-8131D9BA51D3}"/>
              </a:ext>
            </a:extLst>
          </p:cNvPr>
          <p:cNvSpPr txBox="1"/>
          <p:nvPr/>
        </p:nvSpPr>
        <p:spPr>
          <a:xfrm flipH="1">
            <a:off x="2242510" y="267630"/>
            <a:ext cx="8351149" cy="677109"/>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GB" sz="4000" b="1" dirty="0">
                <a:latin typeface="Calibri"/>
                <a:ea typeface="Calibri"/>
                <a:cs typeface="Calibri"/>
              </a:rPr>
              <a:t>Narrative CV Core Modules</a:t>
            </a:r>
            <a:endParaRPr lang="en-US" sz="800"/>
          </a:p>
        </p:txBody>
      </p:sp>
      <p:grpSp>
        <p:nvGrpSpPr>
          <p:cNvPr id="409" name="Group 408">
            <a:extLst>
              <a:ext uri="{FF2B5EF4-FFF2-40B4-BE49-F238E27FC236}">
                <a16:creationId xmlns:a16="http://schemas.microsoft.com/office/drawing/2014/main" id="{2DAB0426-3E08-DD56-80FC-613B9E486CA3}"/>
              </a:ext>
            </a:extLst>
          </p:cNvPr>
          <p:cNvGrpSpPr/>
          <p:nvPr/>
        </p:nvGrpSpPr>
        <p:grpSpPr>
          <a:xfrm>
            <a:off x="409513" y="766445"/>
            <a:ext cx="5543310" cy="2841933"/>
            <a:chOff x="809782" y="1134627"/>
            <a:chExt cx="8299926" cy="3773191"/>
          </a:xfrm>
        </p:grpSpPr>
        <p:sp>
          <p:nvSpPr>
            <p:cNvPr id="404" name="Oval 403">
              <a:extLst>
                <a:ext uri="{FF2B5EF4-FFF2-40B4-BE49-F238E27FC236}">
                  <a16:creationId xmlns:a16="http://schemas.microsoft.com/office/drawing/2014/main" id="{BA835FC8-3091-C8D5-7FF2-786AF96F33FC}"/>
                </a:ext>
              </a:extLst>
            </p:cNvPr>
            <p:cNvSpPr/>
            <p:nvPr/>
          </p:nvSpPr>
          <p:spPr>
            <a:xfrm>
              <a:off x="809782" y="1134627"/>
              <a:ext cx="1364824" cy="1310950"/>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95" name="TextBox 394">
              <a:extLst>
                <a:ext uri="{FF2B5EF4-FFF2-40B4-BE49-F238E27FC236}">
                  <a16:creationId xmlns:a16="http://schemas.microsoft.com/office/drawing/2014/main" id="{15199460-E169-6050-DF3B-F4E7BEBDCC8F}"/>
                </a:ext>
              </a:extLst>
            </p:cNvPr>
            <p:cNvSpPr txBox="1"/>
            <p:nvPr/>
          </p:nvSpPr>
          <p:spPr>
            <a:xfrm>
              <a:off x="1495423" y="1795758"/>
              <a:ext cx="7614285" cy="3112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the generation of new ideas, tools, methodologies or knowledge</a:t>
              </a:r>
              <a:endParaRPr lang="en-US" sz="800">
                <a:solidFill>
                  <a:srgbClr val="000000"/>
                </a:solidFill>
                <a:ea typeface="Calibri"/>
                <a:cs typeface="Calibri"/>
              </a:endParaRPr>
            </a:p>
            <a:p>
              <a:pPr marL="304165" lvl="1"/>
              <a:endParaRPr lang="en-US" sz="2100" dirty="0">
                <a:solidFill>
                  <a:srgbClr val="FEFBEA"/>
                </a:solidFill>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396" name="TextBox 395">
              <a:extLst>
                <a:ext uri="{FF2B5EF4-FFF2-40B4-BE49-F238E27FC236}">
                  <a16:creationId xmlns:a16="http://schemas.microsoft.com/office/drawing/2014/main" id="{6ABE10FE-436D-5A55-B42B-4310B43C261F}"/>
                </a:ext>
              </a:extLst>
            </p:cNvPr>
            <p:cNvSpPr txBox="1"/>
            <p:nvPr/>
          </p:nvSpPr>
          <p:spPr>
            <a:xfrm>
              <a:off x="1642378" y="2938756"/>
              <a:ext cx="7353030"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skills acquired from past research projects, key outputs such as data sets, software, and research and policy publications.</a:t>
              </a:r>
            </a:p>
            <a:p>
              <a:endParaRPr lang="en-US" sz="1867" dirty="0">
                <a:ea typeface="Calibri"/>
                <a:cs typeface="Calibri"/>
              </a:endParaRPr>
            </a:p>
          </p:txBody>
        </p:sp>
        <p:pic>
          <p:nvPicPr>
            <p:cNvPr id="405" name="Graphic 404" descr="Head with gears outline">
              <a:extLst>
                <a:ext uri="{FF2B5EF4-FFF2-40B4-BE49-F238E27FC236}">
                  <a16:creationId xmlns:a16="http://schemas.microsoft.com/office/drawing/2014/main" id="{60C47188-52E4-E531-51DB-C1E864B73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1257300"/>
              <a:ext cx="914400" cy="914400"/>
            </a:xfrm>
            <a:prstGeom prst="rect">
              <a:avLst/>
            </a:prstGeom>
          </p:spPr>
        </p:pic>
      </p:grpSp>
      <p:grpSp>
        <p:nvGrpSpPr>
          <p:cNvPr id="408" name="Group 407">
            <a:extLst>
              <a:ext uri="{FF2B5EF4-FFF2-40B4-BE49-F238E27FC236}">
                <a16:creationId xmlns:a16="http://schemas.microsoft.com/office/drawing/2014/main" id="{1F58CC03-CAEE-7BCC-250E-EC82D585E5CD}"/>
              </a:ext>
            </a:extLst>
          </p:cNvPr>
          <p:cNvGrpSpPr/>
          <p:nvPr/>
        </p:nvGrpSpPr>
        <p:grpSpPr>
          <a:xfrm>
            <a:off x="6080576" y="843504"/>
            <a:ext cx="5558189" cy="2713288"/>
            <a:chOff x="9284150" y="1248927"/>
            <a:chExt cx="8337284" cy="4069932"/>
          </a:xfrm>
        </p:grpSpPr>
        <p:sp>
          <p:nvSpPr>
            <p:cNvPr id="406" name="Oval 405">
              <a:extLst>
                <a:ext uri="{FF2B5EF4-FFF2-40B4-BE49-F238E27FC236}">
                  <a16:creationId xmlns:a16="http://schemas.microsoft.com/office/drawing/2014/main" id="{E272B744-BF84-1A1F-9B83-FE7304A41045}"/>
                </a:ext>
              </a:extLst>
            </p:cNvPr>
            <p:cNvSpPr/>
            <p:nvPr/>
          </p:nvSpPr>
          <p:spPr>
            <a:xfrm>
              <a:off x="16256610" y="1248927"/>
              <a:ext cx="1364824" cy="1310950"/>
            </a:xfrm>
            <a:prstGeom prst="ellipse">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97" name="TextBox 396">
              <a:extLst>
                <a:ext uri="{FF2B5EF4-FFF2-40B4-BE49-F238E27FC236}">
                  <a16:creationId xmlns:a16="http://schemas.microsoft.com/office/drawing/2014/main" id="{D1B0661C-F7D3-BF61-AC42-47E580D37EC8}"/>
                </a:ext>
              </a:extLst>
            </p:cNvPr>
            <p:cNvSpPr txBox="1"/>
            <p:nvPr/>
          </p:nvSpPr>
          <p:spPr>
            <a:xfrm>
              <a:off x="9284150" y="1779429"/>
              <a:ext cx="7663271" cy="353943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The development of others and maintenance of effective working relationships </a:t>
              </a: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398" name="TextBox 397">
              <a:extLst>
                <a:ext uri="{FF2B5EF4-FFF2-40B4-BE49-F238E27FC236}">
                  <a16:creationId xmlns:a16="http://schemas.microsoft.com/office/drawing/2014/main" id="{6B8CFB09-C73E-3ED8-1469-AC470295DDFC}"/>
                </a:ext>
              </a:extLst>
            </p:cNvPr>
            <p:cNvSpPr txBox="1"/>
            <p:nvPr/>
          </p:nvSpPr>
          <p:spPr>
            <a:xfrm>
              <a:off x="9446147" y="3313453"/>
              <a:ext cx="7353028" cy="1815882"/>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management, supervision, or mentoring critical to the success of a team or its members, or strategic leadership in shaping the direction of a team, </a:t>
              </a:r>
              <a:r>
                <a:rPr lang="en-US" sz="1867" dirty="0" err="1">
                  <a:ea typeface="Calibri"/>
                  <a:cs typeface="Calibri"/>
                </a:rPr>
                <a:t>organisation</a:t>
              </a:r>
              <a:r>
                <a:rPr lang="en-US" sz="1867" dirty="0">
                  <a:ea typeface="Calibri"/>
                  <a:cs typeface="Calibri"/>
                </a:rPr>
                <a:t>, company or institution.</a:t>
              </a:r>
            </a:p>
          </p:txBody>
        </p:sp>
        <p:pic>
          <p:nvPicPr>
            <p:cNvPr id="407" name="Graphic 406" descr="Handshake outline">
              <a:extLst>
                <a:ext uri="{FF2B5EF4-FFF2-40B4-BE49-F238E27FC236}">
                  <a16:creationId xmlns:a16="http://schemas.microsoft.com/office/drawing/2014/main" id="{98C24BD5-5A57-2816-D74E-0217CCCA62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57172" y="1322614"/>
              <a:ext cx="996042" cy="1045028"/>
            </a:xfrm>
            <a:prstGeom prst="rect">
              <a:avLst/>
            </a:prstGeom>
          </p:spPr>
        </p:pic>
      </p:grpSp>
      <p:grpSp>
        <p:nvGrpSpPr>
          <p:cNvPr id="417" name="Group 416">
            <a:extLst>
              <a:ext uri="{FF2B5EF4-FFF2-40B4-BE49-F238E27FC236}">
                <a16:creationId xmlns:a16="http://schemas.microsoft.com/office/drawing/2014/main" id="{1657742C-3FB2-1C63-23A8-C8FB189C06C2}"/>
              </a:ext>
            </a:extLst>
          </p:cNvPr>
          <p:cNvGrpSpPr/>
          <p:nvPr/>
        </p:nvGrpSpPr>
        <p:grpSpPr>
          <a:xfrm>
            <a:off x="6100629" y="3424850"/>
            <a:ext cx="5558190" cy="3293679"/>
            <a:chOff x="9267821" y="5004498"/>
            <a:chExt cx="8337285" cy="4940518"/>
          </a:xfrm>
        </p:grpSpPr>
        <p:sp>
          <p:nvSpPr>
            <p:cNvPr id="411" name="Oval 410">
              <a:extLst>
                <a:ext uri="{FF2B5EF4-FFF2-40B4-BE49-F238E27FC236}">
                  <a16:creationId xmlns:a16="http://schemas.microsoft.com/office/drawing/2014/main" id="{3B9E9BCE-3561-27E6-EAF6-1A66D86A25FA}"/>
                </a:ext>
              </a:extLst>
            </p:cNvPr>
            <p:cNvSpPr/>
            <p:nvPr/>
          </p:nvSpPr>
          <p:spPr>
            <a:xfrm>
              <a:off x="16240282" y="5004498"/>
              <a:ext cx="1364824" cy="1310950"/>
            </a:xfrm>
            <a:prstGeom prst="ellipse">
              <a:avLst/>
            </a:prstGeom>
            <a:solidFill>
              <a:schemeClr val="accent3">
                <a:lumMod val="75000"/>
              </a:schemeClr>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401" name="TextBox 400">
              <a:extLst>
                <a:ext uri="{FF2B5EF4-FFF2-40B4-BE49-F238E27FC236}">
                  <a16:creationId xmlns:a16="http://schemas.microsoft.com/office/drawing/2014/main" id="{849FE614-9753-DA99-BAE3-B7E02ADACB25}"/>
                </a:ext>
              </a:extLst>
            </p:cNvPr>
            <p:cNvSpPr txBox="1"/>
            <p:nvPr/>
          </p:nvSpPr>
          <p:spPr>
            <a:xfrm>
              <a:off x="9267821" y="5420701"/>
              <a:ext cx="7663271" cy="4524315"/>
            </a:xfrm>
            <a:prstGeom prst="rect">
              <a:avLst/>
            </a:prstGeom>
            <a:solidFill>
              <a:schemeClr val="accent3">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broader research/innovation-users and audiences and towards wider society</a:t>
              </a:r>
              <a:endParaRPr lang="en-US" sz="800">
                <a:solidFill>
                  <a:srgbClr val="000000"/>
                </a:solidFill>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a:p>
              <a:endParaRPr lang="en-US" sz="2133" dirty="0">
                <a:ea typeface="Calibri"/>
                <a:cs typeface="Calibri"/>
              </a:endParaRPr>
            </a:p>
          </p:txBody>
        </p:sp>
        <p:sp>
          <p:nvSpPr>
            <p:cNvPr id="402" name="TextBox 401">
              <a:extLst>
                <a:ext uri="{FF2B5EF4-FFF2-40B4-BE49-F238E27FC236}">
                  <a16:creationId xmlns:a16="http://schemas.microsoft.com/office/drawing/2014/main" id="{0B3D2BA4-1047-7904-4DB0-56E38057F48B}"/>
                </a:ext>
              </a:extLst>
            </p:cNvPr>
            <p:cNvSpPr txBox="1"/>
            <p:nvPr/>
          </p:nvSpPr>
          <p:spPr>
            <a:xfrm>
              <a:off x="9414779" y="7020900"/>
              <a:ext cx="7353028" cy="2677656"/>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engagement across the public and/or private sectors or with the wider public, research which has contributed to policy development or public understanding, other impacts across research, policy, practice and business, and other research users.</a:t>
              </a:r>
            </a:p>
          </p:txBody>
        </p:sp>
        <p:pic>
          <p:nvPicPr>
            <p:cNvPr id="413" name="Graphic 412" descr="Group of people outline">
              <a:extLst>
                <a:ext uri="{FF2B5EF4-FFF2-40B4-BE49-F238E27FC236}">
                  <a16:creationId xmlns:a16="http://schemas.microsoft.com/office/drawing/2014/main" id="{8A3F7449-30F4-00D5-EDF1-80241FE517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59200" y="5143500"/>
              <a:ext cx="914400" cy="914400"/>
            </a:xfrm>
            <a:prstGeom prst="rect">
              <a:avLst/>
            </a:prstGeom>
          </p:spPr>
        </p:pic>
      </p:grpSp>
      <p:grpSp>
        <p:nvGrpSpPr>
          <p:cNvPr id="416" name="Group 415">
            <a:extLst>
              <a:ext uri="{FF2B5EF4-FFF2-40B4-BE49-F238E27FC236}">
                <a16:creationId xmlns:a16="http://schemas.microsoft.com/office/drawing/2014/main" id="{D986577D-656D-9FE5-8FB9-B300F65A9F91}"/>
              </a:ext>
            </a:extLst>
          </p:cNvPr>
          <p:cNvGrpSpPr/>
          <p:nvPr/>
        </p:nvGrpSpPr>
        <p:grpSpPr>
          <a:xfrm>
            <a:off x="406934" y="3371282"/>
            <a:ext cx="5535863" cy="3220301"/>
            <a:chOff x="728139" y="4939185"/>
            <a:chExt cx="8303794" cy="4830452"/>
          </a:xfrm>
        </p:grpSpPr>
        <p:sp>
          <p:nvSpPr>
            <p:cNvPr id="410" name="Oval 409">
              <a:extLst>
                <a:ext uri="{FF2B5EF4-FFF2-40B4-BE49-F238E27FC236}">
                  <a16:creationId xmlns:a16="http://schemas.microsoft.com/office/drawing/2014/main" id="{BA835FC8-3091-C8D5-7FF2-786AF96F33FC}"/>
                </a:ext>
              </a:extLst>
            </p:cNvPr>
            <p:cNvSpPr/>
            <p:nvPr/>
          </p:nvSpPr>
          <p:spPr>
            <a:xfrm>
              <a:off x="728139" y="4939185"/>
              <a:ext cx="1364824" cy="1310950"/>
            </a:xfrm>
            <a:prstGeom prst="ellips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99" name="TextBox 398">
              <a:extLst>
                <a:ext uri="{FF2B5EF4-FFF2-40B4-BE49-F238E27FC236}">
                  <a16:creationId xmlns:a16="http://schemas.microsoft.com/office/drawing/2014/main" id="{6E3B24C9-6B9F-210B-FB81-1E5E64785822}"/>
                </a:ext>
              </a:extLst>
            </p:cNvPr>
            <p:cNvSpPr txBox="1"/>
            <p:nvPr/>
          </p:nvSpPr>
          <p:spPr>
            <a:xfrm>
              <a:off x="1413778" y="5453358"/>
              <a:ext cx="7618155" cy="431627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r>
                <a:rPr lang="en-US" sz="2100" dirty="0">
                  <a:solidFill>
                    <a:srgbClr val="FEFBEA"/>
                  </a:solidFill>
                  <a:ea typeface="Calibri"/>
                  <a:cs typeface="Calibri"/>
                </a:rPr>
                <a:t>Contributions to the wider research and innovation community </a:t>
              </a:r>
            </a:p>
            <a:p>
              <a:endParaRPr lang="en-US" sz="2133" dirty="0">
                <a:ea typeface="Calibri"/>
                <a:cs typeface="Calibri"/>
              </a:endParaRPr>
            </a:p>
            <a:p>
              <a:endParaRPr lang="en-US" sz="2100" dirty="0">
                <a:ea typeface="Calibri"/>
                <a:cs typeface="Calibri"/>
              </a:endParaRPr>
            </a:p>
            <a:p>
              <a:endParaRPr lang="en-US" sz="2133" dirty="0">
                <a:ea typeface="Calibri"/>
                <a:cs typeface="Calibri"/>
              </a:endParaRPr>
            </a:p>
            <a:p>
              <a:endParaRPr lang="en-US" sz="80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800" dirty="0">
                <a:ea typeface="Calibri"/>
                <a:cs typeface="Calibri"/>
              </a:endParaRPr>
            </a:p>
            <a:p>
              <a:endParaRPr lang="en-US" sz="2133" dirty="0">
                <a:ea typeface="Calibri"/>
                <a:cs typeface="Calibri"/>
              </a:endParaRPr>
            </a:p>
          </p:txBody>
        </p:sp>
        <p:pic>
          <p:nvPicPr>
            <p:cNvPr id="412" name="Graphic 411" descr="Users outline">
              <a:extLst>
                <a:ext uri="{FF2B5EF4-FFF2-40B4-BE49-F238E27FC236}">
                  <a16:creationId xmlns:a16="http://schemas.microsoft.com/office/drawing/2014/main" id="{137DE382-C303-C2B4-6060-6DAE8C6F18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0100" y="4996543"/>
              <a:ext cx="914400" cy="914400"/>
            </a:xfrm>
            <a:prstGeom prst="rect">
              <a:avLst/>
            </a:prstGeom>
          </p:spPr>
        </p:pic>
        <p:sp>
          <p:nvSpPr>
            <p:cNvPr id="400" name="TextBox 399">
              <a:extLst>
                <a:ext uri="{FF2B5EF4-FFF2-40B4-BE49-F238E27FC236}">
                  <a16:creationId xmlns:a16="http://schemas.microsoft.com/office/drawing/2014/main" id="{CC7090CA-186D-D092-0A72-8C00D56DC686}"/>
                </a:ext>
              </a:extLst>
            </p:cNvPr>
            <p:cNvSpPr txBox="1"/>
            <p:nvPr/>
          </p:nvSpPr>
          <p:spPr>
            <a:xfrm>
              <a:off x="1546984" y="6874373"/>
              <a:ext cx="7353028" cy="2677656"/>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ea typeface="Calibri"/>
                  <a:cs typeface="Calibri"/>
                </a:rPr>
                <a:t>e.g. across disciplines, institutions, and/or countries, commitments such as editing, reviewing and committee work, positions of responsibility, aiding and improvement of research integrity and culture, or strategic </a:t>
              </a:r>
              <a:r>
                <a:rPr lang="en-US" sz="1867">
                  <a:ea typeface="Calibri"/>
                  <a:cs typeface="Calibri"/>
                </a:rPr>
                <a:t>leadership in influencing a research agenda.</a:t>
              </a:r>
            </a:p>
          </p:txBody>
        </p:sp>
      </p:grpSp>
      <p:sp>
        <p:nvSpPr>
          <p:cNvPr id="418" name="TextBox 417">
            <a:extLst>
              <a:ext uri="{FF2B5EF4-FFF2-40B4-BE49-F238E27FC236}">
                <a16:creationId xmlns:a16="http://schemas.microsoft.com/office/drawing/2014/main" id="{84995357-C6E2-1C49-4FFD-AA9D3E3BD2ED}"/>
              </a:ext>
            </a:extLst>
          </p:cNvPr>
          <p:cNvSpPr txBox="1"/>
          <p:nvPr/>
        </p:nvSpPr>
        <p:spPr>
          <a:xfrm rot="5400000">
            <a:off x="10814558" y="5389099"/>
            <a:ext cx="2197609" cy="2308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100" dirty="0">
                <a:ea typeface="Calibri"/>
                <a:cs typeface="Calibri"/>
              </a:rPr>
              <a:t>Based on UKRI R4RI Template</a:t>
            </a:r>
          </a:p>
        </p:txBody>
      </p:sp>
    </p:spTree>
    <p:extLst>
      <p:ext uri="{BB962C8B-B14F-4D97-AF65-F5344CB8AC3E}">
        <p14:creationId xmlns:p14="http://schemas.microsoft.com/office/powerpoint/2010/main" val="88983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6A7D-C5E3-4C05-BC35-C4802AC0D9E5}"/>
              </a:ext>
            </a:extLst>
          </p:cNvPr>
          <p:cNvSpPr/>
          <p:nvPr/>
        </p:nvSpPr>
        <p:spPr>
          <a:xfrm>
            <a:off x="838200" y="365126"/>
            <a:ext cx="10515600" cy="1326091"/>
          </a:xfrm>
          <a:prstGeom prst="rect">
            <a:avLst/>
          </a:prstGeom>
        </p:spPr>
        <p:txBody>
          <a:bodyPr lIns="91440" tIns="45720" rIns="91440" bIns="45720">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fontAlgn="auto">
              <a:spcBef>
                <a:spcPct val="0"/>
              </a:spcBef>
              <a:spcAft>
                <a:spcPts val="600"/>
              </a:spcAft>
              <a:buClrTx/>
              <a:buSzTx/>
              <a:tabLst/>
              <a:defRPr/>
            </a:pPr>
            <a:r>
              <a:rPr lang="en-US" sz="2933" b="1" spc="200">
                <a:latin typeface="+mj-lt"/>
                <a:ea typeface="+mj-ea"/>
                <a:cs typeface="+mj-cs"/>
              </a:rPr>
              <a:t>The Ripple Effect</a:t>
            </a:r>
            <a:endParaRPr kumimoji="0" lang="en-US" sz="2933" b="1" i="0" u="none" strike="noStrike" cap="none" spc="200" normalizeH="0" baseline="0" noProof="0">
              <a:ln>
                <a:noFill/>
              </a:ln>
              <a:effectLst/>
              <a:uLnTx/>
              <a:uFillTx/>
              <a:latin typeface="+mj-lt"/>
              <a:ea typeface="+mj-ea"/>
              <a:cs typeface="+mj-cs"/>
            </a:endParaRPr>
          </a:p>
        </p:txBody>
      </p:sp>
      <p:sp>
        <p:nvSpPr>
          <p:cNvPr id="4" name="TextBox 3">
            <a:extLst>
              <a:ext uri="{FF2B5EF4-FFF2-40B4-BE49-F238E27FC236}">
                <a16:creationId xmlns:a16="http://schemas.microsoft.com/office/drawing/2014/main" id="{D877835E-98DF-4845-8041-0471761E169F}"/>
              </a:ext>
            </a:extLst>
          </p:cNvPr>
          <p:cNvSpPr txBox="1"/>
          <p:nvPr/>
        </p:nvSpPr>
        <p:spPr>
          <a:xfrm>
            <a:off x="914400" y="2260601"/>
            <a:ext cx="10515600" cy="4232275"/>
          </a:xfrm>
          <a:prstGeom prst="rect">
            <a:avLst/>
          </a:prstGeom>
        </p:spPr>
        <p:txBody>
          <a:bodyPr lIns="91440" tIns="45720" rIns="91440" bIns="45720" rtlCol="0">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28611" marR="0" lvl="0" indent="-228611" defTabSz="609630" fontAlgn="auto">
              <a:spcBef>
                <a:spcPct val="20000"/>
              </a:spcBef>
              <a:spcAft>
                <a:spcPts val="0"/>
              </a:spcAft>
              <a:buClrTx/>
              <a:buSzTx/>
              <a:buFont typeface="Arial" pitchFamily="34" charset="0"/>
              <a:buChar char="•"/>
              <a:tabLst/>
              <a:defRPr/>
            </a:pPr>
            <a:endParaRPr kumimoji="0" lang="en-US" sz="2133" b="0" i="0" u="none" strike="noStrike" cap="none" spc="0" normalizeH="0" baseline="0" noProof="0">
              <a:ln>
                <a:noFill/>
              </a:ln>
              <a:effectLst/>
              <a:uLnTx/>
              <a:uFillTx/>
            </a:endParaRPr>
          </a:p>
          <a:p>
            <a:pPr marL="228611" marR="0" lvl="0" indent="-228611" defTabSz="609630" fontAlgn="auto">
              <a:spcBef>
                <a:spcPct val="20000"/>
              </a:spcBef>
              <a:spcAft>
                <a:spcPts val="0"/>
              </a:spcAft>
              <a:buClrTx/>
              <a:buSzTx/>
              <a:buFont typeface="Arial" pitchFamily="34" charset="0"/>
              <a:buChar char="•"/>
              <a:tabLst/>
              <a:defRPr/>
            </a:pPr>
            <a:r>
              <a:rPr lang="en-US" sz="2133"/>
              <a:t>(1) Your research</a:t>
            </a:r>
          </a:p>
          <a:p>
            <a:pPr marL="228611" marR="0" lvl="0" indent="-228611" defTabSz="609630" fontAlgn="auto">
              <a:spcBef>
                <a:spcPct val="20000"/>
              </a:spcBef>
              <a:spcAft>
                <a:spcPts val="0"/>
              </a:spcAft>
              <a:buClrTx/>
              <a:buSzTx/>
              <a:buFont typeface="Arial" pitchFamily="34" charset="0"/>
              <a:buChar char="•"/>
              <a:tabLst/>
              <a:defRPr/>
            </a:pPr>
            <a:endParaRPr lang="en-US" sz="2133"/>
          </a:p>
          <a:p>
            <a:pPr marL="228611" marR="0" lvl="0" indent="-228611" defTabSz="609630" fontAlgn="auto">
              <a:spcBef>
                <a:spcPct val="20000"/>
              </a:spcBef>
              <a:spcAft>
                <a:spcPts val="0"/>
              </a:spcAft>
              <a:buClrTx/>
              <a:buSzTx/>
              <a:buFont typeface="Arial" pitchFamily="34" charset="0"/>
              <a:buChar char="•"/>
              <a:tabLst/>
              <a:defRPr/>
            </a:pPr>
            <a:r>
              <a:rPr kumimoji="0" lang="en-US" sz="2133" b="0" i="0" u="none" strike="noStrike" cap="none" spc="0" normalizeH="0" baseline="0" noProof="0">
                <a:ln>
                  <a:noFill/>
                </a:ln>
                <a:effectLst/>
                <a:uLnTx/>
                <a:uFillTx/>
              </a:rPr>
              <a:t>(2) Contribution to team</a:t>
            </a:r>
            <a:endParaRPr lang="en-US" sz="2133" b="0" i="0" u="none" strike="noStrike" cap="none" spc="0" normalizeH="0" baseline="0" noProof="0">
              <a:ln>
                <a:noFill/>
              </a:ln>
              <a:effectLst/>
              <a:uLnTx/>
              <a:uFillTx/>
            </a:endParaRPr>
          </a:p>
          <a:p>
            <a:pPr marL="228611" marR="0" lvl="0" indent="-228611" defTabSz="609630" fontAlgn="auto">
              <a:spcBef>
                <a:spcPct val="20000"/>
              </a:spcBef>
              <a:spcAft>
                <a:spcPts val="0"/>
              </a:spcAft>
              <a:buClrTx/>
              <a:buSzTx/>
              <a:buFont typeface="Arial" pitchFamily="34" charset="0"/>
              <a:buChar char="•"/>
              <a:tabLst/>
              <a:defRPr/>
            </a:pPr>
            <a:endParaRPr lang="en-US" sz="2133" b="0" i="0" u="none" strike="noStrike" cap="none" spc="0" normalizeH="0" baseline="0" noProof="0">
              <a:ln>
                <a:noFill/>
              </a:ln>
              <a:effectLst/>
              <a:uLnTx/>
              <a:uFillTx/>
            </a:endParaRPr>
          </a:p>
          <a:p>
            <a:pPr marL="228611" marR="0" lvl="0" indent="-228611" defTabSz="609630" fontAlgn="auto">
              <a:spcBef>
                <a:spcPct val="20000"/>
              </a:spcBef>
              <a:spcAft>
                <a:spcPts val="0"/>
              </a:spcAft>
              <a:buClrTx/>
              <a:buSzTx/>
              <a:buFont typeface="Arial" pitchFamily="34" charset="0"/>
              <a:buChar char="•"/>
              <a:tabLst/>
              <a:defRPr/>
            </a:pPr>
            <a:r>
              <a:rPr lang="en-US" sz="2133"/>
              <a:t>(3) Contribution to wider research and innovation</a:t>
            </a:r>
          </a:p>
          <a:p>
            <a:pPr marL="228611" marR="0" lvl="0" indent="-228611" defTabSz="609630" fontAlgn="auto">
              <a:spcBef>
                <a:spcPct val="20000"/>
              </a:spcBef>
              <a:spcAft>
                <a:spcPts val="0"/>
              </a:spcAft>
              <a:buClrTx/>
              <a:buSzTx/>
              <a:buFont typeface="Arial" pitchFamily="34" charset="0"/>
              <a:buChar char="•"/>
              <a:tabLst/>
              <a:defRPr/>
            </a:pPr>
            <a:endParaRPr lang="en-US" sz="2133"/>
          </a:p>
          <a:p>
            <a:pPr marL="228611" marR="0" lvl="0" indent="-228611" defTabSz="609630" fontAlgn="auto">
              <a:spcBef>
                <a:spcPct val="20000"/>
              </a:spcBef>
              <a:spcAft>
                <a:spcPts val="0"/>
              </a:spcAft>
              <a:buClrTx/>
              <a:buSzTx/>
              <a:buFont typeface="Arial" pitchFamily="34" charset="0"/>
              <a:buChar char="•"/>
              <a:tabLst/>
              <a:defRPr/>
            </a:pPr>
            <a:r>
              <a:rPr kumimoji="0" lang="en-US" sz="2133" b="0" i="0" u="none" strike="noStrike" cap="none" spc="0" normalizeH="0" baseline="0" noProof="0">
                <a:ln>
                  <a:noFill/>
                </a:ln>
                <a:effectLst/>
                <a:uLnTx/>
                <a:uFillTx/>
              </a:rPr>
              <a:t>(4) Contribution to the public</a:t>
            </a:r>
            <a:endParaRPr lang="en-US" sz="2133" b="0" i="0" u="none" strike="noStrike" cap="none" spc="0" normalizeH="0" baseline="0" noProof="0">
              <a:ln>
                <a:noFill/>
              </a:ln>
              <a:effectLst/>
              <a:uLnTx/>
              <a:uFillTx/>
            </a:endParaRPr>
          </a:p>
          <a:p>
            <a:pPr marL="228611" marR="0" lvl="0" indent="-228611" defTabSz="609630" fontAlgn="auto">
              <a:spcBef>
                <a:spcPct val="20000"/>
              </a:spcBef>
              <a:spcAft>
                <a:spcPts val="0"/>
              </a:spcAft>
              <a:buClrTx/>
              <a:buSzTx/>
              <a:buFont typeface="Arial" pitchFamily="34" charset="0"/>
              <a:buChar char="•"/>
              <a:tabLst/>
              <a:defRPr/>
            </a:pPr>
            <a:endParaRPr lang="en-US" sz="2133" b="0" i="0" u="none" strike="noStrike" cap="none" spc="0" normalizeH="0" baseline="0" noProof="0">
              <a:ln>
                <a:noFill/>
              </a:ln>
              <a:effectLst/>
              <a:uLnTx/>
              <a:uFillTx/>
            </a:endParaRPr>
          </a:p>
          <a:p>
            <a:pPr marL="228611" marR="0" lvl="0" indent="-228611" defTabSz="609630" fontAlgn="auto">
              <a:spcBef>
                <a:spcPct val="20000"/>
              </a:spcBef>
              <a:spcAft>
                <a:spcPts val="0"/>
              </a:spcAft>
              <a:buClrTx/>
              <a:buSzTx/>
              <a:buFont typeface="Arial" pitchFamily="34" charset="0"/>
              <a:buChar char="•"/>
              <a:tabLst/>
              <a:defRPr/>
            </a:pPr>
            <a:endParaRPr lang="en-US" sz="2133" b="0" i="0" u="none" strike="noStrike" cap="none" spc="0" normalizeH="0" baseline="0" noProof="0">
              <a:ln>
                <a:noFill/>
              </a:ln>
              <a:effectLst/>
              <a:uLnTx/>
              <a:uFillTx/>
            </a:endParaRPr>
          </a:p>
          <a:p>
            <a:pPr marL="228611" marR="0" lvl="0" indent="-228611" defTabSz="609630" fontAlgn="auto">
              <a:spcBef>
                <a:spcPct val="20000"/>
              </a:spcBef>
              <a:spcAft>
                <a:spcPts val="0"/>
              </a:spcAft>
              <a:buClrTx/>
              <a:buSzTx/>
              <a:buFont typeface="Arial" pitchFamily="34" charset="0"/>
              <a:buChar char="•"/>
              <a:tabLst/>
              <a:defRPr/>
            </a:pPr>
            <a:endParaRPr kumimoji="0" lang="en-US" sz="2133" b="0" i="0" u="none" strike="noStrike" cap="none" spc="0" normalizeH="0" baseline="0" noProof="0">
              <a:ln>
                <a:noFill/>
              </a:ln>
              <a:effectLst/>
              <a:uLnTx/>
              <a:uFillTx/>
            </a:endParaRPr>
          </a:p>
        </p:txBody>
      </p:sp>
    </p:spTree>
    <p:extLst>
      <p:ext uri="{BB962C8B-B14F-4D97-AF65-F5344CB8AC3E}">
        <p14:creationId xmlns:p14="http://schemas.microsoft.com/office/powerpoint/2010/main" val="213579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D4EA17-EF1D-48A1-8536-F43C878D60E1}"/>
              </a:ext>
            </a:extLst>
          </p:cNvPr>
          <p:cNvSpPr txBox="1"/>
          <p:nvPr/>
        </p:nvSpPr>
        <p:spPr>
          <a:xfrm flipH="1">
            <a:off x="2242509" y="267629"/>
            <a:ext cx="8351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a:ea typeface="Calibri"/>
                <a:cs typeface="Calibri"/>
              </a:rPr>
              <a:t>Narrative CV Iceberg</a:t>
            </a:r>
          </a:p>
        </p:txBody>
      </p:sp>
      <p:pic>
        <p:nvPicPr>
          <p:cNvPr id="5" name="Picture 4">
            <a:extLst>
              <a:ext uri="{FF2B5EF4-FFF2-40B4-BE49-F238E27FC236}">
                <a16:creationId xmlns:a16="http://schemas.microsoft.com/office/drawing/2014/main" id="{04282C0D-0715-4A8C-956E-061B975E3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115" y="970034"/>
            <a:ext cx="10188540" cy="5702502"/>
          </a:xfrm>
          <a:prstGeom prst="rect">
            <a:avLst/>
          </a:prstGeom>
        </p:spPr>
      </p:pic>
    </p:spTree>
    <p:extLst>
      <p:ext uri="{BB962C8B-B14F-4D97-AF65-F5344CB8AC3E}">
        <p14:creationId xmlns:p14="http://schemas.microsoft.com/office/powerpoint/2010/main" val="394391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5DBAE-3284-B69A-0D35-8E2CD71DC762}"/>
              </a:ext>
            </a:extLst>
          </p:cNvPr>
          <p:cNvSpPr>
            <a:spLocks noGrp="1"/>
          </p:cNvSpPr>
          <p:nvPr>
            <p:ph type="title"/>
          </p:nvPr>
        </p:nvSpPr>
        <p:spPr>
          <a:xfrm>
            <a:off x="838200" y="235729"/>
            <a:ext cx="10515600" cy="1326091"/>
          </a:xfrm>
        </p:spPr>
        <p:txBody>
          <a:bodyPr lIns="91440" tIns="45720" rIns="91440" bIns="45720" anchor="t"/>
          <a:lstStyle/>
          <a:p>
            <a:r>
              <a:rPr lang="en-GB" sz="4000" b="1">
                <a:ea typeface="Calibri"/>
                <a:cs typeface="Calibri"/>
              </a:rPr>
              <a:t>Narrative CV Core Modules</a:t>
            </a:r>
            <a:endParaRPr lang="en-US"/>
          </a:p>
        </p:txBody>
      </p:sp>
      <p:sp>
        <p:nvSpPr>
          <p:cNvPr id="5" name="Text Placeholder 4">
            <a:extLst>
              <a:ext uri="{FF2B5EF4-FFF2-40B4-BE49-F238E27FC236}">
                <a16:creationId xmlns:a16="http://schemas.microsoft.com/office/drawing/2014/main" id="{F3E1018E-34BB-815C-C87C-1E2C9947AB2C}"/>
              </a:ext>
            </a:extLst>
          </p:cNvPr>
          <p:cNvSpPr>
            <a:spLocks noGrp="1"/>
          </p:cNvSpPr>
          <p:nvPr>
            <p:ph type="body" sz="quarter" idx="10"/>
          </p:nvPr>
        </p:nvSpPr>
        <p:spPr>
          <a:xfrm>
            <a:off x="842513" y="1714261"/>
            <a:ext cx="10515600" cy="4232275"/>
          </a:xfrm>
        </p:spPr>
        <p:txBody>
          <a:bodyPr lIns="91440" tIns="45720" rIns="91440" bIns="45720" anchor="t"/>
          <a:lstStyle/>
          <a:p>
            <a:pPr marL="0" indent="0">
              <a:spcBef>
                <a:spcPts val="0"/>
              </a:spcBef>
              <a:buNone/>
            </a:pPr>
            <a:r>
              <a:rPr lang="en-GB" sz="2400" b="1" dirty="0">
                <a:ea typeface="Calibri"/>
                <a:cs typeface="Calibri"/>
              </a:rPr>
              <a:t>Module 1: Contribution to the generation of new ideas, tools, methodologies or knowledge</a:t>
            </a:r>
          </a:p>
          <a:p>
            <a:pPr marL="228600" indent="-228600">
              <a:spcBef>
                <a:spcPts val="0"/>
              </a:spcBef>
            </a:pPr>
            <a:endParaRPr lang="en-GB" sz="2400">
              <a:ea typeface="Calibri"/>
              <a:cs typeface="Calibri"/>
            </a:endParaRPr>
          </a:p>
          <a:p>
            <a:pPr marL="285750" indent="-285750">
              <a:spcBef>
                <a:spcPts val="0"/>
              </a:spcBef>
              <a:buFont typeface="Arial,Sans-Serif" pitchFamily="34" charset="0"/>
            </a:pPr>
            <a:r>
              <a:rPr lang="en-GB" sz="2400" dirty="0">
                <a:ea typeface="Calibri"/>
                <a:cs typeface="Calibri"/>
              </a:rPr>
              <a:t>Ideas that you have developed (methodologies, skills, tools)</a:t>
            </a:r>
          </a:p>
          <a:p>
            <a:pPr marL="285750" indent="-285750">
              <a:spcBef>
                <a:spcPts val="0"/>
              </a:spcBef>
              <a:buFont typeface="Arial,Sans-Serif" pitchFamily="34" charset="0"/>
            </a:pPr>
            <a:r>
              <a:rPr lang="en-GB" sz="2400" dirty="0">
                <a:ea typeface="Calibri"/>
                <a:cs typeface="Calibri"/>
              </a:rPr>
              <a:t>Highlight KEY outputs (explain WHY they are relevant)</a:t>
            </a:r>
          </a:p>
          <a:p>
            <a:pPr marL="285750" indent="-285750">
              <a:spcBef>
                <a:spcPts val="0"/>
              </a:spcBef>
              <a:buFont typeface="Arial,Sans-Serif" pitchFamily="34" charset="0"/>
            </a:pPr>
            <a:r>
              <a:rPr lang="en-GB" sz="2400" dirty="0">
                <a:ea typeface="Calibri"/>
                <a:cs typeface="Calibri"/>
              </a:rPr>
              <a:t>Expand on funding &amp; awards</a:t>
            </a:r>
          </a:p>
          <a:p>
            <a:pPr marL="285750" indent="-285750">
              <a:spcBef>
                <a:spcPts val="0"/>
              </a:spcBef>
              <a:buFont typeface="Arial,Sans-Serif" pitchFamily="34" charset="0"/>
            </a:pPr>
            <a:r>
              <a:rPr lang="en-GB" sz="2400" dirty="0">
                <a:ea typeface="Calibri"/>
                <a:cs typeface="Calibri"/>
              </a:rPr>
              <a:t>Presentations to disseminate your research (or other methods)</a:t>
            </a:r>
          </a:p>
          <a:p>
            <a:pPr marL="0" indent="0">
              <a:spcBef>
                <a:spcPts val="0"/>
              </a:spcBef>
              <a:buNone/>
            </a:pPr>
            <a:endParaRPr lang="en-GB" sz="2400" dirty="0">
              <a:ea typeface="Calibri"/>
              <a:cs typeface="Calibri"/>
            </a:endParaRPr>
          </a:p>
          <a:p>
            <a:pPr marL="228600" indent="-228600">
              <a:spcBef>
                <a:spcPts val="0"/>
              </a:spcBef>
            </a:pPr>
            <a:endParaRPr lang="en-GB" sz="2400">
              <a:ea typeface="Calibri"/>
              <a:cs typeface="Calibri"/>
            </a:endParaRPr>
          </a:p>
          <a:p>
            <a:pPr marL="0" indent="0">
              <a:spcBef>
                <a:spcPts val="0"/>
              </a:spcBef>
              <a:buNone/>
            </a:pPr>
            <a:r>
              <a:rPr lang="en-GB" sz="2400" b="1" dirty="0">
                <a:ea typeface="Calibri"/>
                <a:cs typeface="Calibri"/>
              </a:rPr>
              <a:t>Top tip:</a:t>
            </a:r>
            <a:r>
              <a:rPr lang="en-GB" sz="2400" dirty="0">
                <a:ea typeface="Calibri"/>
                <a:cs typeface="Calibri"/>
              </a:rPr>
              <a:t> </a:t>
            </a:r>
            <a:r>
              <a:rPr lang="en-US" sz="2400" dirty="0">
                <a:ea typeface="Calibri"/>
                <a:cs typeface="Calibri"/>
              </a:rPr>
              <a:t>Look at the </a:t>
            </a:r>
            <a:r>
              <a:rPr lang="en-US" sz="2400" dirty="0">
                <a:ea typeface="Calibri"/>
                <a:cs typeface="Calibri"/>
                <a:hlinkClick r:id="rId2"/>
              </a:rPr>
              <a:t>University of Leeds Guide to creating a Narrative CV</a:t>
            </a:r>
            <a:endParaRPr lang="en-GB" sz="2400" dirty="0">
              <a:ea typeface="Calibri"/>
              <a:cs typeface="Calibri"/>
            </a:endParaRPr>
          </a:p>
          <a:p>
            <a:pPr marL="0" indent="0">
              <a:spcBef>
                <a:spcPts val="0"/>
              </a:spcBef>
              <a:buNone/>
            </a:pPr>
            <a:endParaRPr lang="en-GB" sz="2400" dirty="0">
              <a:ea typeface="Calibri"/>
              <a:cs typeface="Calibri"/>
            </a:endParaRPr>
          </a:p>
        </p:txBody>
      </p:sp>
    </p:spTree>
    <p:extLst>
      <p:ext uri="{BB962C8B-B14F-4D97-AF65-F5344CB8AC3E}">
        <p14:creationId xmlns:p14="http://schemas.microsoft.com/office/powerpoint/2010/main" val="205060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3C81F-0B0D-44D0-B093-920FFC0FE31C}"/>
              </a:ext>
            </a:extLst>
          </p:cNvPr>
          <p:cNvSpPr txBox="1"/>
          <p:nvPr/>
        </p:nvSpPr>
        <p:spPr>
          <a:xfrm>
            <a:off x="836413" y="1721508"/>
            <a:ext cx="10523726" cy="52629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Module 2: the development of others and maintenance of effective working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lang="en-GB" sz="2400" dirty="0">
                <a:solidFill>
                  <a:prstClr val="black"/>
                </a:solidFill>
                <a:latin typeface="Calibri"/>
              </a:rPr>
              <a:t>Team contributions (team building activities)</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How have you supported researchers with their career?</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lang="en-GB" sz="2400" dirty="0">
                <a:solidFill>
                  <a:prstClr val="black"/>
                </a:solidFill>
                <a:latin typeface="Calibri"/>
              </a:rPr>
              <a:t>Evidence of leadership skills (project management, line management etc.)</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lang="en-GB" sz="2400" dirty="0">
                <a:solidFill>
                  <a:prstClr val="black"/>
                </a:solidFill>
                <a:latin typeface="Calibri"/>
              </a:rPr>
              <a:t>Mentoring</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r>
              <a:rPr lang="en-GB" sz="2400" dirty="0">
                <a:solidFill>
                  <a:prstClr val="black"/>
                </a:solidFill>
                <a:latin typeface="Calibri"/>
              </a:rPr>
              <a:t>Networks you engage with</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a:p>
            <a:pPr>
              <a:defRPr/>
            </a:pPr>
            <a:endParaRPr lang="en-GB" sz="2400" dirty="0">
              <a:solidFill>
                <a:prstClr val="black"/>
              </a:solidFill>
              <a:latin typeface="Calibri"/>
            </a:endParaRPr>
          </a:p>
          <a:p>
            <a:pPr>
              <a:defRPr/>
            </a:pPr>
            <a:r>
              <a:rPr lang="en-GB" sz="2400" b="1" dirty="0">
                <a:solidFill>
                  <a:prstClr val="black"/>
                </a:solidFill>
                <a:latin typeface="Calibri"/>
              </a:rPr>
              <a:t>Top tip:</a:t>
            </a:r>
            <a:r>
              <a:rPr lang="en-GB" sz="2400" dirty="0">
                <a:solidFill>
                  <a:prstClr val="black"/>
                </a:solidFill>
                <a:latin typeface="Calibri"/>
              </a:rPr>
              <a:t> Pay attention to the structure (Context, Action, Result)</a:t>
            </a:r>
            <a:endParaRPr lang="en-GB" sz="2400" b="0" i="0" u="none" strike="noStrike" kern="1200" cap="none" spc="0" normalizeH="0" baseline="0" noProof="0" dirty="0">
              <a:ln>
                <a:noFill/>
              </a:ln>
              <a:solidFill>
                <a:prstClr val="black"/>
              </a:solidFill>
              <a:effectLst/>
              <a:uLnTx/>
              <a:uFillTx/>
              <a:latin typeface="Calibri"/>
              <a:ea typeface="Calibri"/>
              <a:cs typeface="Calibri"/>
            </a:endParaRPr>
          </a:p>
          <a:p>
            <a:pPr marL="342900" marR="0" lvl="0" indent="-342900" algn="l" defTabSz="914400">
              <a:lnSpc>
                <a:spcPct val="100000"/>
              </a:lnSpc>
              <a:spcBef>
                <a:spcPts val="0"/>
              </a:spcBef>
              <a:spcAft>
                <a:spcPts val="0"/>
              </a:spcAft>
              <a:buClrTx/>
              <a:buSzTx/>
              <a:buFont typeface="Calibri"/>
              <a:buChar char="-"/>
              <a:tabLst/>
              <a:defRPr/>
            </a:pPr>
            <a:endParaRPr lang="en-GB" sz="2400">
              <a:solidFill>
                <a:prstClr val="black"/>
              </a:solidFill>
              <a:latin typeface="Calibri"/>
              <a:ea typeface="Calibri"/>
              <a:cs typeface="Calibri"/>
            </a:endParaRPr>
          </a:p>
          <a:p>
            <a:pPr>
              <a:defRPr/>
            </a:pPr>
            <a:endParaRPr lang="en-GB" sz="2400">
              <a:solidFill>
                <a:prstClr val="black"/>
              </a:solidFill>
              <a:latin typeface="Calibri"/>
              <a:ea typeface="Calibri"/>
              <a:cs typeface="Calibri"/>
            </a:endParaRPr>
          </a:p>
          <a:p>
            <a:pPr>
              <a:defRPr/>
            </a:pPr>
            <a:endParaRPr lang="en-GB" sz="2400">
              <a:solidFill>
                <a:prstClr val="black"/>
              </a:solidFill>
              <a:latin typeface="Calibri"/>
              <a:ea typeface="Calibri"/>
              <a:cs typeface="Calibri"/>
            </a:endParaRPr>
          </a:p>
        </p:txBody>
      </p:sp>
      <p:sp>
        <p:nvSpPr>
          <p:cNvPr id="5" name="Title 2">
            <a:extLst>
              <a:ext uri="{FF2B5EF4-FFF2-40B4-BE49-F238E27FC236}">
                <a16:creationId xmlns:a16="http://schemas.microsoft.com/office/drawing/2014/main" id="{6247ED69-9FEA-9A82-6BF1-F8A6BAAA0E83}"/>
              </a:ext>
            </a:extLst>
          </p:cNvPr>
          <p:cNvSpPr txBox="1">
            <a:spLocks/>
          </p:cNvSpPr>
          <p:nvPr/>
        </p:nvSpPr>
        <p:spPr>
          <a:xfrm>
            <a:off x="838200" y="235729"/>
            <a:ext cx="10515600" cy="1326091"/>
          </a:xfrm>
          <a:prstGeom prst="rect">
            <a:avLst/>
          </a:prstGeom>
        </p:spPr>
        <p:txBody>
          <a:bodyPr lIns="91440" tIns="45720" rIns="91440" bIns="45720" anchor="t"/>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en-GB" sz="4000" b="1">
                <a:ea typeface="Calibri"/>
                <a:cs typeface="Calibri"/>
              </a:rPr>
              <a:t>Narrative CV Core Modules</a:t>
            </a:r>
            <a:endParaRPr lang="en-US"/>
          </a:p>
        </p:txBody>
      </p:sp>
    </p:spTree>
    <p:extLst>
      <p:ext uri="{BB962C8B-B14F-4D97-AF65-F5344CB8AC3E}">
        <p14:creationId xmlns:p14="http://schemas.microsoft.com/office/powerpoint/2010/main" val="24925810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E98DD7114984BA5EAE94DFFD93331" ma:contentTypeVersion="17" ma:contentTypeDescription="Create a new document." ma:contentTypeScope="" ma:versionID="228a5c8c8c9a6b78276c766f8ff8e934">
  <xsd:schema xmlns:xsd="http://www.w3.org/2001/XMLSchema" xmlns:xs="http://www.w3.org/2001/XMLSchema" xmlns:p="http://schemas.microsoft.com/office/2006/metadata/properties" xmlns:ns2="ce67b667-924f-4210-b3de-38cbe0b706b1" xmlns:ns3="12d8993d-11ea-47b2-9106-7324852b05a1" targetNamespace="http://schemas.microsoft.com/office/2006/metadata/properties" ma:root="true" ma:fieldsID="2564dd08645b723b58dbf5f67be05a79" ns2:_="" ns3:_="">
    <xsd:import namespace="ce67b667-924f-4210-b3de-38cbe0b706b1"/>
    <xsd:import namespace="12d8993d-11ea-47b2-9106-7324852b05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7b667-924f-4210-b3de-38cbe0b70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d8993d-11ea-47b2-9106-7324852b05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35e7c5-0f37-4756-875f-c41dbd447280}" ma:internalName="TaxCatchAll" ma:showField="CatchAllData" ma:web="12d8993d-11ea-47b2-9106-7324852b0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67b667-924f-4210-b3de-38cbe0b706b1">
      <Terms xmlns="http://schemas.microsoft.com/office/infopath/2007/PartnerControls"/>
    </lcf76f155ced4ddcb4097134ff3c332f>
    <TaxCatchAll xmlns="12d8993d-11ea-47b2-9106-7324852b05a1" xsi:nil="true"/>
  </documentManagement>
</p:properties>
</file>

<file path=customXml/itemProps1.xml><?xml version="1.0" encoding="utf-8"?>
<ds:datastoreItem xmlns:ds="http://schemas.openxmlformats.org/officeDocument/2006/customXml" ds:itemID="{10DAE806-84BD-4220-AB00-8664A55FF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67b667-924f-4210-b3de-38cbe0b706b1"/>
    <ds:schemaRef ds:uri="12d8993d-11ea-47b2-9106-7324852b0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34A4A7-B5D4-4602-8F9E-574A90838AA6}">
  <ds:schemaRefs>
    <ds:schemaRef ds:uri="http://schemas.microsoft.com/sharepoint/v3/contenttype/forms"/>
  </ds:schemaRefs>
</ds:datastoreItem>
</file>

<file path=customXml/itemProps3.xml><?xml version="1.0" encoding="utf-8"?>
<ds:datastoreItem xmlns:ds="http://schemas.openxmlformats.org/officeDocument/2006/customXml" ds:itemID="{C9B7CB74-3ECC-4A26-908D-DA969289AC71}">
  <ds:schemaRefs>
    <ds:schemaRef ds:uri="12d8993d-11ea-47b2-9106-7324852b05a1"/>
    <ds:schemaRef ds:uri="ce67b667-924f-4210-b3de-38cbe0b706b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1887</Words>
  <Application>Microsoft Office PowerPoint</Application>
  <PresentationFormat>Widescreen</PresentationFormat>
  <Paragraphs>221</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Arial,Sans-Serif</vt:lpstr>
      <vt:lpstr>Calibri</vt:lpstr>
      <vt:lpstr>Courier New</vt:lpstr>
      <vt:lpstr>Courier New,monospace</vt:lpstr>
      <vt:lpstr>1_Office Theme</vt:lpstr>
      <vt:lpstr>Narrative CV Writing Retreat</vt:lpstr>
      <vt:lpstr>Structure</vt:lpstr>
      <vt:lpstr>Outcomes</vt:lpstr>
      <vt:lpstr>Narrative CV Context</vt:lpstr>
      <vt:lpstr>PowerPoint Presentation</vt:lpstr>
      <vt:lpstr>PowerPoint Presentation</vt:lpstr>
      <vt:lpstr>PowerPoint Presentation</vt:lpstr>
      <vt:lpstr>Narrative CV Core Modules</vt:lpstr>
      <vt:lpstr>PowerPoint Presentation</vt:lpstr>
      <vt:lpstr>PowerPoint Presentation</vt:lpstr>
      <vt:lpstr>PowerPoint Presentation</vt:lpstr>
      <vt:lpstr>Any questions?</vt:lpstr>
      <vt:lpstr>Paired or group discussions</vt:lpstr>
      <vt:lpstr>Writing sprint 1</vt:lpstr>
      <vt:lpstr>Paired or group discussions</vt:lpstr>
      <vt:lpstr>Writing sprint 2</vt:lpstr>
      <vt:lpstr>Narrative CV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Hennige</dc:creator>
  <cp:lastModifiedBy>Emily Woollen</cp:lastModifiedBy>
  <cp:revision>80</cp:revision>
  <dcterms:created xsi:type="dcterms:W3CDTF">2024-11-22T11:04:13Z</dcterms:created>
  <dcterms:modified xsi:type="dcterms:W3CDTF">2025-11-21T10:44:03Z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0x0101006D4E98DD7114984BA5EAE94DFFD93331</vt:lpwstr>
  </property>
  <property fmtid="{D5CDD505-2E9C-101B-9397-08002B2CF9AE}" pid="3" name="MediaServiceImageTags">
    <vt:lpwstr/>
  </property>
</Properties>
</file>